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12"/>
  </p:notesMasterIdLst>
  <p:sldIdLst>
    <p:sldId id="256" r:id="rId2"/>
    <p:sldId id="349" r:id="rId3"/>
    <p:sldId id="350" r:id="rId4"/>
    <p:sldId id="351" r:id="rId5"/>
    <p:sldId id="352" r:id="rId6"/>
    <p:sldId id="273" r:id="rId7"/>
    <p:sldId id="296" r:id="rId8"/>
    <p:sldId id="346" r:id="rId9"/>
    <p:sldId id="271" r:id="rId10"/>
    <p:sldId id="257" r:id="rId11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Playfair Display" panose="00000500000000000000" pitchFamily="2" charset="0"/>
      <p:regular r:id="rId18"/>
      <p:bold r:id="rId19"/>
      <p:italic r:id="rId20"/>
      <p:boldItalic r:id="rId21"/>
    </p:embeddedFont>
    <p:embeddedFont>
      <p:font typeface="Sabon Next LT" panose="02000500000000000000" pitchFamily="2" charset="0"/>
      <p:regular r:id="rId22"/>
      <p:bold r:id="rId23"/>
      <p:italic r:id="rId24"/>
      <p:boldItalic r:id="rId25"/>
    </p:embeddedFont>
    <p:embeddedFont>
      <p:font typeface="Trebuchet MS" panose="020B0603020202020204" pitchFamily="34" charset="0"/>
      <p:regular r:id="rId26"/>
      <p:bold r:id="rId27"/>
      <p:italic r:id="rId28"/>
      <p:boldItalic r:id="rId29"/>
    </p:embeddedFont>
    <p:embeddedFont>
      <p:font typeface="Wingdings 3" panose="05040102010807070707" pitchFamily="18" charset="2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284228-9160-627E-D87F-E3144C6EC964}" v="412" dt="2024-11-18T00:39:28.332"/>
    <p1510:client id="{4101E041-7405-33CB-5611-8BDB75CA03AA}" v="48" dt="2024-11-18T01:00:58.856"/>
    <p1510:client id="{45B84B64-DBCC-7710-103C-F3A8AC120417}" v="609" dt="2024-11-17T23:35:26.009"/>
    <p1510:client id="{7033FF71-904A-1AAA-A67E-980E6D933738}" v="67" dt="2024-11-18T02:52:42.383"/>
    <p1510:client id="{9F0A542D-CF92-CB35-D69C-CA52CF422B59}" v="38" dt="2024-11-18T05:10:10.956"/>
    <p1510:client id="{A06F6B30-2099-F5FB-3987-8D34AF5920AD}" v="7" dt="2024-11-18T03:09:13.986"/>
    <p1510:client id="{CCE22544-AD30-2338-F18E-78282E1C9F3E}" v="29" dt="2024-11-18T01:04:58.187"/>
    <p1510:client id="{F098B67F-583E-1743-C61A-A659E842F340}" v="704" dt="2024-11-18T03:07:34.768"/>
  </p1510:revLst>
</p1510:revInfo>
</file>

<file path=ppt/tableStyles.xml><?xml version="1.0" encoding="utf-8"?>
<a:tblStyleLst xmlns:a="http://schemas.openxmlformats.org/drawingml/2006/main" def="{00281EF2-FC1C-4568-BFE8-18AE601E1203}">
  <a:tblStyle styleId="{00281EF2-FC1C-4568-BFE8-18AE601E12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48a2bc4f44_0_40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48a2bc4f44_0_40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824a92be28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824a92be28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387e4aa072_0_1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387e4aa072_0_1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387e4aa072_0_1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1387e4aa072_0_10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530325341f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530325341f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387e4aa072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387e4aa072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g148fa07cf18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Google Shape;1025;g148fa07cf18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530325341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530325341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148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530325341f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530325341f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00300" y="0"/>
            <a:ext cx="5244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26275" y="1332150"/>
            <a:ext cx="3900600" cy="158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26275" y="2914050"/>
            <a:ext cx="3904500" cy="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1046245" y="1583450"/>
            <a:ext cx="7053300" cy="146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Playfair Display"/>
              <a:buNone/>
              <a:defRPr sz="7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subTitle" idx="1"/>
          </p:nvPr>
        </p:nvSpPr>
        <p:spPr>
          <a:xfrm>
            <a:off x="2360925" y="3148450"/>
            <a:ext cx="44571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5226600" y="3165693"/>
            <a:ext cx="2990100" cy="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2"/>
          </p:nvPr>
        </p:nvSpPr>
        <p:spPr>
          <a:xfrm>
            <a:off x="5226600" y="1570701"/>
            <a:ext cx="2990100" cy="15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00" i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BLANK_1_1_1_1">
    <p:bg>
      <p:bgPr>
        <a:solidFill>
          <a:schemeClr val="dk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>
            <a:spLocks noGrp="1"/>
          </p:cNvSpPr>
          <p:nvPr>
            <p:ph type="title"/>
          </p:nvPr>
        </p:nvSpPr>
        <p:spPr>
          <a:xfrm>
            <a:off x="3007950" y="3159563"/>
            <a:ext cx="31281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2000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2"/>
          </p:nvPr>
        </p:nvSpPr>
        <p:spPr>
          <a:xfrm>
            <a:off x="2026025" y="1491888"/>
            <a:ext cx="5091900" cy="163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BLANK_1_1_1_1_1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title"/>
          </p:nvPr>
        </p:nvSpPr>
        <p:spPr>
          <a:xfrm>
            <a:off x="713225" y="2589338"/>
            <a:ext cx="31281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2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title" idx="2"/>
          </p:nvPr>
        </p:nvSpPr>
        <p:spPr>
          <a:xfrm>
            <a:off x="713225" y="539500"/>
            <a:ext cx="3858900" cy="201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/>
          <p:nvPr/>
        </p:nvSpPr>
        <p:spPr>
          <a:xfrm>
            <a:off x="75" y="1514850"/>
            <a:ext cx="9144000" cy="55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6"/>
          <p:cNvSpPr/>
          <p:nvPr/>
        </p:nvSpPr>
        <p:spPr>
          <a:xfrm>
            <a:off x="75" y="3168875"/>
            <a:ext cx="9144000" cy="55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title" hasCustomPrompt="1"/>
          </p:nvPr>
        </p:nvSpPr>
        <p:spPr>
          <a:xfrm rot="1973">
            <a:off x="1365600" y="146445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1"/>
          </p:nvPr>
        </p:nvSpPr>
        <p:spPr>
          <a:xfrm>
            <a:off x="720000" y="236245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title" idx="2" hasCustomPrompt="1"/>
          </p:nvPr>
        </p:nvSpPr>
        <p:spPr>
          <a:xfrm rot="1973">
            <a:off x="1365600" y="310270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3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title" idx="4" hasCustomPrompt="1"/>
          </p:nvPr>
        </p:nvSpPr>
        <p:spPr>
          <a:xfrm rot="1973">
            <a:off x="4049400" y="146445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6"/>
          <p:cNvSpPr txBox="1">
            <a:spLocks noGrp="1"/>
          </p:cNvSpPr>
          <p:nvPr>
            <p:ph type="subTitle" idx="5"/>
          </p:nvPr>
        </p:nvSpPr>
        <p:spPr>
          <a:xfrm>
            <a:off x="3403800" y="236245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 idx="6" hasCustomPrompt="1"/>
          </p:nvPr>
        </p:nvSpPr>
        <p:spPr>
          <a:xfrm rot="1973">
            <a:off x="4049400" y="310270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6"/>
          <p:cNvSpPr txBox="1">
            <a:spLocks noGrp="1"/>
          </p:cNvSpPr>
          <p:nvPr>
            <p:ph type="subTitle" idx="7"/>
          </p:nvPr>
        </p:nvSpPr>
        <p:spPr>
          <a:xfrm>
            <a:off x="34038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 idx="8" hasCustomPrompt="1"/>
          </p:nvPr>
        </p:nvSpPr>
        <p:spPr>
          <a:xfrm rot="1973">
            <a:off x="6733200" y="146445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6"/>
          <p:cNvSpPr txBox="1">
            <a:spLocks noGrp="1"/>
          </p:cNvSpPr>
          <p:nvPr>
            <p:ph type="subTitle" idx="9"/>
          </p:nvPr>
        </p:nvSpPr>
        <p:spPr>
          <a:xfrm>
            <a:off x="6087600" y="236245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title" idx="13" hasCustomPrompt="1"/>
          </p:nvPr>
        </p:nvSpPr>
        <p:spPr>
          <a:xfrm rot="1973">
            <a:off x="6733200" y="310270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6"/>
          <p:cNvSpPr txBox="1">
            <a:spLocks noGrp="1"/>
          </p:cNvSpPr>
          <p:nvPr>
            <p:ph type="subTitle" idx="14"/>
          </p:nvPr>
        </p:nvSpPr>
        <p:spPr>
          <a:xfrm>
            <a:off x="6087600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15"/>
          </p:nvPr>
        </p:nvSpPr>
        <p:spPr>
          <a:xfrm>
            <a:off x="720000" y="205725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ubTitle" idx="16"/>
          </p:nvPr>
        </p:nvSpPr>
        <p:spPr>
          <a:xfrm>
            <a:off x="720000" y="369570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7"/>
          </p:nvPr>
        </p:nvSpPr>
        <p:spPr>
          <a:xfrm>
            <a:off x="3403800" y="205725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18"/>
          </p:nvPr>
        </p:nvSpPr>
        <p:spPr>
          <a:xfrm>
            <a:off x="3403800" y="369570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19"/>
          </p:nvPr>
        </p:nvSpPr>
        <p:spPr>
          <a:xfrm>
            <a:off x="6087600" y="205725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ubTitle" idx="20"/>
          </p:nvPr>
        </p:nvSpPr>
        <p:spPr>
          <a:xfrm>
            <a:off x="6087600" y="369570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title" idx="21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-48450" y="-58150"/>
            <a:ext cx="9240900" cy="82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1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 hasCustomPrompt="1"/>
          </p:nvPr>
        </p:nvSpPr>
        <p:spPr>
          <a:xfrm rot="1973">
            <a:off x="1632612" y="1627467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987013" y="236245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title" idx="2" hasCustomPrompt="1"/>
          </p:nvPr>
        </p:nvSpPr>
        <p:spPr>
          <a:xfrm rot="1973">
            <a:off x="1632612" y="3265717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3"/>
          </p:nvPr>
        </p:nvSpPr>
        <p:spPr>
          <a:xfrm>
            <a:off x="987013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title" idx="4" hasCustomPrompt="1"/>
          </p:nvPr>
        </p:nvSpPr>
        <p:spPr>
          <a:xfrm rot="1973">
            <a:off x="6466187" y="1627467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5"/>
          </p:nvPr>
        </p:nvSpPr>
        <p:spPr>
          <a:xfrm>
            <a:off x="5820588" y="236245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 idx="6" hasCustomPrompt="1"/>
          </p:nvPr>
        </p:nvSpPr>
        <p:spPr>
          <a:xfrm rot="1973">
            <a:off x="6466187" y="3265717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7"/>
          </p:nvPr>
        </p:nvSpPr>
        <p:spPr>
          <a:xfrm>
            <a:off x="5820588" y="4000803"/>
            <a:ext cx="2336400" cy="6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8"/>
          </p:nvPr>
        </p:nvSpPr>
        <p:spPr>
          <a:xfrm>
            <a:off x="987013" y="205725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9"/>
          </p:nvPr>
        </p:nvSpPr>
        <p:spPr>
          <a:xfrm>
            <a:off x="987013" y="369570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13"/>
          </p:nvPr>
        </p:nvSpPr>
        <p:spPr>
          <a:xfrm>
            <a:off x="5820588" y="205725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ubTitle" idx="14"/>
          </p:nvPr>
        </p:nvSpPr>
        <p:spPr>
          <a:xfrm>
            <a:off x="5820588" y="3695700"/>
            <a:ext cx="23364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title" idx="15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0" y="-35875"/>
            <a:ext cx="7131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7"/>
          <p:cNvSpPr/>
          <p:nvPr/>
        </p:nvSpPr>
        <p:spPr>
          <a:xfrm>
            <a:off x="8430900" y="-18000"/>
            <a:ext cx="7131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 rot="-5400000">
            <a:off x="4284300" y="-4320387"/>
            <a:ext cx="580500" cy="9149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/>
          <p:nvPr/>
        </p:nvSpPr>
        <p:spPr>
          <a:xfrm>
            <a:off x="-18068" y="-35875"/>
            <a:ext cx="7407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9"/>
          <p:cNvSpPr/>
          <p:nvPr/>
        </p:nvSpPr>
        <p:spPr>
          <a:xfrm>
            <a:off x="8421368" y="-18000"/>
            <a:ext cx="7407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APTION_ONLY_1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713225" y="3918500"/>
            <a:ext cx="7717500" cy="511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500" b="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endParaRPr/>
          </a:p>
        </p:txBody>
      </p:sp>
      <p:sp>
        <p:nvSpPr>
          <p:cNvPr id="104" name="Google Shape;104;p20"/>
          <p:cNvSpPr/>
          <p:nvPr/>
        </p:nvSpPr>
        <p:spPr>
          <a:xfrm rot="10800000">
            <a:off x="100" y="4596068"/>
            <a:ext cx="9144000" cy="5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4570200" y="0"/>
            <a:ext cx="457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226600" y="2464676"/>
            <a:ext cx="3262500" cy="7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40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5226600" y="3151519"/>
            <a:ext cx="32625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226600" y="1564175"/>
            <a:ext cx="8193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40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MAIN_POINT_1">
    <p:bg>
      <p:bgPr>
        <a:solidFill>
          <a:schemeClr val="dk2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xfrm>
            <a:off x="1404875" y="1021350"/>
            <a:ext cx="6334200" cy="31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10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MAIN_POINT_1_1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713225" y="1461950"/>
            <a:ext cx="4340100" cy="22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2"/>
          <p:cNvSpPr/>
          <p:nvPr/>
        </p:nvSpPr>
        <p:spPr>
          <a:xfrm>
            <a:off x="0" y="457200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/>
          <p:nvPr/>
        </p:nvSpPr>
        <p:spPr>
          <a:xfrm>
            <a:off x="0" y="0"/>
            <a:ext cx="457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713225" y="2464676"/>
            <a:ext cx="3262500" cy="7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40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ubTitle" idx="1"/>
          </p:nvPr>
        </p:nvSpPr>
        <p:spPr>
          <a:xfrm>
            <a:off x="713225" y="3151519"/>
            <a:ext cx="32625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 idx="2" hasCustomPrompt="1"/>
          </p:nvPr>
        </p:nvSpPr>
        <p:spPr>
          <a:xfrm>
            <a:off x="3156425" y="1564175"/>
            <a:ext cx="819300" cy="8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40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bg>
      <p:bgPr>
        <a:solidFill>
          <a:schemeClr val="dk2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>
            <a:spLocks noGrp="1"/>
          </p:cNvSpPr>
          <p:nvPr>
            <p:ph type="title"/>
          </p:nvPr>
        </p:nvSpPr>
        <p:spPr>
          <a:xfrm>
            <a:off x="4869188" y="2014426"/>
            <a:ext cx="3262500" cy="7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40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8" name="Google Shape;118;p24"/>
          <p:cNvSpPr txBox="1">
            <a:spLocks noGrp="1"/>
          </p:cNvSpPr>
          <p:nvPr>
            <p:ph type="subTitle" idx="1"/>
          </p:nvPr>
        </p:nvSpPr>
        <p:spPr>
          <a:xfrm>
            <a:off x="4869188" y="2701269"/>
            <a:ext cx="32625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title" idx="2" hasCustomPrompt="1"/>
          </p:nvPr>
        </p:nvSpPr>
        <p:spPr>
          <a:xfrm>
            <a:off x="1012313" y="1138050"/>
            <a:ext cx="3483300" cy="28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00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/>
          <p:nvPr/>
        </p:nvSpPr>
        <p:spPr>
          <a:xfrm>
            <a:off x="457205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5"/>
          <p:cNvSpPr txBox="1">
            <a:spLocks noGrp="1"/>
          </p:cNvSpPr>
          <p:nvPr>
            <p:ph type="title"/>
          </p:nvPr>
        </p:nvSpPr>
        <p:spPr>
          <a:xfrm>
            <a:off x="5440675" y="1569948"/>
            <a:ext cx="2990100" cy="85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500" b="1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subTitle" idx="1"/>
          </p:nvPr>
        </p:nvSpPr>
        <p:spPr>
          <a:xfrm>
            <a:off x="5440525" y="2439495"/>
            <a:ext cx="2990100" cy="11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0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/>
          <p:nvPr/>
        </p:nvSpPr>
        <p:spPr>
          <a:xfrm>
            <a:off x="0" y="-5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/>
          </p:nvPr>
        </p:nvSpPr>
        <p:spPr>
          <a:xfrm>
            <a:off x="713375" y="1735300"/>
            <a:ext cx="2990100" cy="57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subTitle" idx="1"/>
          </p:nvPr>
        </p:nvSpPr>
        <p:spPr>
          <a:xfrm>
            <a:off x="713225" y="2312000"/>
            <a:ext cx="2990100" cy="10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>
            <a:spLocks noGrp="1"/>
          </p:cNvSpPr>
          <p:nvPr>
            <p:ph type="title"/>
          </p:nvPr>
        </p:nvSpPr>
        <p:spPr>
          <a:xfrm flipH="1">
            <a:off x="893700" y="1502750"/>
            <a:ext cx="2859000" cy="129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subTitle" idx="1"/>
          </p:nvPr>
        </p:nvSpPr>
        <p:spPr>
          <a:xfrm flipH="1">
            <a:off x="893700" y="2797725"/>
            <a:ext cx="28590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9_1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715403" y="1499800"/>
            <a:ext cx="3546900" cy="164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subTitle" idx="1"/>
          </p:nvPr>
        </p:nvSpPr>
        <p:spPr>
          <a:xfrm>
            <a:off x="713225" y="3070700"/>
            <a:ext cx="3546900" cy="5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_AND_BODY_1">
    <p:bg>
      <p:bgPr>
        <a:solidFill>
          <a:schemeClr val="dk2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9"/>
          <p:cNvSpPr txBox="1">
            <a:spLocks noGrp="1"/>
          </p:cNvSpPr>
          <p:nvPr>
            <p:ph type="title"/>
          </p:nvPr>
        </p:nvSpPr>
        <p:spPr>
          <a:xfrm>
            <a:off x="713250" y="539400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7" name="Google Shape;137;p29"/>
          <p:cNvSpPr txBox="1">
            <a:spLocks noGrp="1"/>
          </p:cNvSpPr>
          <p:nvPr>
            <p:ph type="body" idx="1"/>
          </p:nvPr>
        </p:nvSpPr>
        <p:spPr>
          <a:xfrm>
            <a:off x="713225" y="1203425"/>
            <a:ext cx="7717500" cy="3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9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/>
          <p:nvPr/>
        </p:nvSpPr>
        <p:spPr>
          <a:xfrm>
            <a:off x="2275" y="-6400"/>
            <a:ext cx="323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30"/>
          <p:cNvSpPr/>
          <p:nvPr/>
        </p:nvSpPr>
        <p:spPr>
          <a:xfrm>
            <a:off x="5896500" y="-6400"/>
            <a:ext cx="3247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30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30"/>
          <p:cNvSpPr txBox="1">
            <a:spLocks noGrp="1"/>
          </p:cNvSpPr>
          <p:nvPr>
            <p:ph type="title"/>
          </p:nvPr>
        </p:nvSpPr>
        <p:spPr>
          <a:xfrm>
            <a:off x="1851825" y="1267875"/>
            <a:ext cx="5447100" cy="214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130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3" name="Google Shape;143;p30"/>
          <p:cNvSpPr txBox="1">
            <a:spLocks noGrp="1"/>
          </p:cNvSpPr>
          <p:nvPr>
            <p:ph type="subTitle" idx="1"/>
          </p:nvPr>
        </p:nvSpPr>
        <p:spPr>
          <a:xfrm>
            <a:off x="1848450" y="3187125"/>
            <a:ext cx="5447100" cy="68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667500" y="539400"/>
            <a:ext cx="78090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3225" y="1203425"/>
            <a:ext cx="7717500" cy="3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AutoNum type="arabicPeriod"/>
              <a:defRPr sz="1200">
                <a:solidFill>
                  <a:schemeClr val="lt1"/>
                </a:solidFill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2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2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SECTION_TITLE_AND_DESCRIPTION_1">
    <p:bg>
      <p:bgPr>
        <a:solidFill>
          <a:schemeClr val="dk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31"/>
          <p:cNvSpPr txBox="1">
            <a:spLocks noGrp="1"/>
          </p:cNvSpPr>
          <p:nvPr>
            <p:ph type="body" idx="1"/>
          </p:nvPr>
        </p:nvSpPr>
        <p:spPr>
          <a:xfrm>
            <a:off x="2114400" y="1928551"/>
            <a:ext cx="4915200" cy="21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7" name="Google Shape;147;p31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BLANK_1_2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/>
          <p:nvPr/>
        </p:nvSpPr>
        <p:spPr>
          <a:xfrm flipH="1">
            <a:off x="0" y="0"/>
            <a:ext cx="2615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32"/>
          <p:cNvSpPr txBox="1">
            <a:spLocks noGrp="1"/>
          </p:cNvSpPr>
          <p:nvPr>
            <p:ph type="subTitle" idx="1"/>
          </p:nvPr>
        </p:nvSpPr>
        <p:spPr>
          <a:xfrm flipH="1">
            <a:off x="4571571" y="2537850"/>
            <a:ext cx="3547800" cy="10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32"/>
          <p:cNvSpPr txBox="1">
            <a:spLocks noGrp="1"/>
          </p:cNvSpPr>
          <p:nvPr>
            <p:ph type="title"/>
          </p:nvPr>
        </p:nvSpPr>
        <p:spPr>
          <a:xfrm flipH="1">
            <a:off x="4571571" y="1595850"/>
            <a:ext cx="3545400" cy="94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>
            <a:endParaRPr/>
          </a:p>
        </p:txBody>
      </p:sp>
      <p:sp>
        <p:nvSpPr>
          <p:cNvPr id="152" name="Google Shape;152;p32"/>
          <p:cNvSpPr>
            <a:spLocks noGrp="1"/>
          </p:cNvSpPr>
          <p:nvPr>
            <p:ph type="pic" idx="2"/>
          </p:nvPr>
        </p:nvSpPr>
        <p:spPr>
          <a:xfrm>
            <a:off x="1031350" y="539500"/>
            <a:ext cx="3185400" cy="40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2"/>
          <p:cNvSpPr/>
          <p:nvPr/>
        </p:nvSpPr>
        <p:spPr>
          <a:xfrm flipH="1">
            <a:off x="8430850" y="-35875"/>
            <a:ext cx="7131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BLANK_1_2_1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3"/>
          <p:cNvSpPr/>
          <p:nvPr/>
        </p:nvSpPr>
        <p:spPr>
          <a:xfrm>
            <a:off x="75" y="-64600"/>
            <a:ext cx="9144000" cy="60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3"/>
          <p:cNvSpPr/>
          <p:nvPr/>
        </p:nvSpPr>
        <p:spPr>
          <a:xfrm rot="10800000">
            <a:off x="100" y="4590046"/>
            <a:ext cx="9144000" cy="5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33"/>
          <p:cNvSpPr txBox="1">
            <a:spLocks noGrp="1"/>
          </p:cNvSpPr>
          <p:nvPr>
            <p:ph type="subTitle" idx="1"/>
          </p:nvPr>
        </p:nvSpPr>
        <p:spPr>
          <a:xfrm flipH="1">
            <a:off x="4837463" y="3437225"/>
            <a:ext cx="3150300" cy="100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3"/>
          <p:cNvSpPr txBox="1">
            <a:spLocks noGrp="1"/>
          </p:cNvSpPr>
          <p:nvPr>
            <p:ph type="title"/>
          </p:nvPr>
        </p:nvSpPr>
        <p:spPr>
          <a:xfrm flipH="1">
            <a:off x="1156188" y="3471125"/>
            <a:ext cx="35454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>
            <a:endParaRPr/>
          </a:p>
        </p:txBody>
      </p:sp>
      <p:sp>
        <p:nvSpPr>
          <p:cNvPr id="159" name="Google Shape;159;p33"/>
          <p:cNvSpPr>
            <a:spLocks noGrp="1"/>
          </p:cNvSpPr>
          <p:nvPr>
            <p:ph type="pic" idx="2"/>
          </p:nvPr>
        </p:nvSpPr>
        <p:spPr>
          <a:xfrm>
            <a:off x="713225" y="910400"/>
            <a:ext cx="7717500" cy="2455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SECTION_TITLE_AND_DESCRIPTION_1_1">
    <p:bg>
      <p:bgPr>
        <a:solidFill>
          <a:schemeClr val="dk2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4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34"/>
          <p:cNvSpPr txBox="1">
            <a:spLocks noGrp="1"/>
          </p:cNvSpPr>
          <p:nvPr>
            <p:ph type="subTitle" idx="1"/>
          </p:nvPr>
        </p:nvSpPr>
        <p:spPr>
          <a:xfrm>
            <a:off x="1622550" y="3934425"/>
            <a:ext cx="58989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2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subTitle" idx="1"/>
          </p:nvPr>
        </p:nvSpPr>
        <p:spPr>
          <a:xfrm>
            <a:off x="1244988" y="1897175"/>
            <a:ext cx="30087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6" name="Google Shape;166;p35"/>
          <p:cNvSpPr txBox="1">
            <a:spLocks noGrp="1"/>
          </p:cNvSpPr>
          <p:nvPr>
            <p:ph type="subTitle" idx="2"/>
          </p:nvPr>
        </p:nvSpPr>
        <p:spPr>
          <a:xfrm>
            <a:off x="1238525" y="2595325"/>
            <a:ext cx="30087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7" name="Google Shape;167;p35"/>
          <p:cNvSpPr txBox="1">
            <a:spLocks noGrp="1"/>
          </p:cNvSpPr>
          <p:nvPr>
            <p:ph type="subTitle" idx="3"/>
          </p:nvPr>
        </p:nvSpPr>
        <p:spPr>
          <a:xfrm>
            <a:off x="4893617" y="1897175"/>
            <a:ext cx="30054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8" name="Google Shape;168;p35"/>
          <p:cNvSpPr txBox="1">
            <a:spLocks noGrp="1"/>
          </p:cNvSpPr>
          <p:nvPr>
            <p:ph type="subTitle" idx="4"/>
          </p:nvPr>
        </p:nvSpPr>
        <p:spPr>
          <a:xfrm>
            <a:off x="4886911" y="2595325"/>
            <a:ext cx="30087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/>
          <p:nvPr/>
        </p:nvSpPr>
        <p:spPr>
          <a:xfrm>
            <a:off x="-32400" y="-28700"/>
            <a:ext cx="92088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35"/>
          <p:cNvSpPr/>
          <p:nvPr/>
        </p:nvSpPr>
        <p:spPr>
          <a:xfrm rot="10800000">
            <a:off x="-79050" y="4606700"/>
            <a:ext cx="9302100" cy="5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35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BODY_1_1">
    <p:bg>
      <p:bgPr>
        <a:solidFill>
          <a:schemeClr val="dk2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6"/>
          <p:cNvSpPr txBox="1">
            <a:spLocks noGrp="1"/>
          </p:cNvSpPr>
          <p:nvPr>
            <p:ph type="body" idx="1"/>
          </p:nvPr>
        </p:nvSpPr>
        <p:spPr>
          <a:xfrm>
            <a:off x="713225" y="1203425"/>
            <a:ext cx="3792000" cy="3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36"/>
          <p:cNvSpPr txBox="1">
            <a:spLocks noGrp="1"/>
          </p:cNvSpPr>
          <p:nvPr>
            <p:ph type="body" idx="2"/>
          </p:nvPr>
        </p:nvSpPr>
        <p:spPr>
          <a:xfrm>
            <a:off x="4638775" y="1203425"/>
            <a:ext cx="3792000" cy="26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2921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36"/>
          <p:cNvSpPr txBox="1">
            <a:spLocks noGrp="1"/>
          </p:cNvSpPr>
          <p:nvPr>
            <p:ph type="title"/>
          </p:nvPr>
        </p:nvSpPr>
        <p:spPr>
          <a:xfrm>
            <a:off x="713250" y="539400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7"/>
          <p:cNvSpPr txBox="1">
            <a:spLocks noGrp="1"/>
          </p:cNvSpPr>
          <p:nvPr>
            <p:ph type="subTitle" idx="1"/>
          </p:nvPr>
        </p:nvSpPr>
        <p:spPr>
          <a:xfrm>
            <a:off x="710438" y="1819723"/>
            <a:ext cx="23145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8" name="Google Shape;178;p37"/>
          <p:cNvSpPr txBox="1">
            <a:spLocks noGrp="1"/>
          </p:cNvSpPr>
          <p:nvPr>
            <p:ph type="subTitle" idx="2"/>
          </p:nvPr>
        </p:nvSpPr>
        <p:spPr>
          <a:xfrm>
            <a:off x="710438" y="2594048"/>
            <a:ext cx="2314500" cy="13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9" name="Google Shape;179;p37"/>
          <p:cNvSpPr txBox="1">
            <a:spLocks noGrp="1"/>
          </p:cNvSpPr>
          <p:nvPr>
            <p:ph type="subTitle" idx="3"/>
          </p:nvPr>
        </p:nvSpPr>
        <p:spPr>
          <a:xfrm>
            <a:off x="3414747" y="1819723"/>
            <a:ext cx="23118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0" name="Google Shape;180;p37"/>
          <p:cNvSpPr txBox="1">
            <a:spLocks noGrp="1"/>
          </p:cNvSpPr>
          <p:nvPr>
            <p:ph type="subTitle" idx="4"/>
          </p:nvPr>
        </p:nvSpPr>
        <p:spPr>
          <a:xfrm>
            <a:off x="3414744" y="2594048"/>
            <a:ext cx="2314500" cy="13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1" name="Google Shape;181;p37"/>
          <p:cNvSpPr txBox="1">
            <a:spLocks noGrp="1"/>
          </p:cNvSpPr>
          <p:nvPr>
            <p:ph type="subTitle" idx="5"/>
          </p:nvPr>
        </p:nvSpPr>
        <p:spPr>
          <a:xfrm>
            <a:off x="6117622" y="1819723"/>
            <a:ext cx="23118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2" name="Google Shape;182;p37"/>
          <p:cNvSpPr txBox="1">
            <a:spLocks noGrp="1"/>
          </p:cNvSpPr>
          <p:nvPr>
            <p:ph type="subTitle" idx="6"/>
          </p:nvPr>
        </p:nvSpPr>
        <p:spPr>
          <a:xfrm>
            <a:off x="6116272" y="2594048"/>
            <a:ext cx="2314500" cy="13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3" name="Google Shape;183;p37"/>
          <p:cNvSpPr/>
          <p:nvPr/>
        </p:nvSpPr>
        <p:spPr>
          <a:xfrm>
            <a:off x="75" y="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37"/>
          <p:cNvSpPr/>
          <p:nvPr/>
        </p:nvSpPr>
        <p:spPr>
          <a:xfrm rot="10800000">
            <a:off x="100" y="4578000"/>
            <a:ext cx="9144000" cy="5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37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6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8"/>
          <p:cNvSpPr/>
          <p:nvPr/>
        </p:nvSpPr>
        <p:spPr>
          <a:xfrm>
            <a:off x="5980675" y="2016425"/>
            <a:ext cx="2450100" cy="2583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8"/>
          <p:cNvSpPr/>
          <p:nvPr/>
        </p:nvSpPr>
        <p:spPr>
          <a:xfrm>
            <a:off x="3345600" y="2016425"/>
            <a:ext cx="2450100" cy="2583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9" name="Google Shape;189;p38"/>
          <p:cNvSpPr/>
          <p:nvPr/>
        </p:nvSpPr>
        <p:spPr>
          <a:xfrm>
            <a:off x="710525" y="2016425"/>
            <a:ext cx="2450100" cy="2583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90" name="Google Shape;190;p38"/>
          <p:cNvSpPr txBox="1">
            <a:spLocks noGrp="1"/>
          </p:cNvSpPr>
          <p:nvPr>
            <p:ph type="subTitle" idx="1"/>
          </p:nvPr>
        </p:nvSpPr>
        <p:spPr>
          <a:xfrm>
            <a:off x="778250" y="2587750"/>
            <a:ext cx="23145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1" name="Google Shape;191;p38"/>
          <p:cNvSpPr txBox="1">
            <a:spLocks noGrp="1"/>
          </p:cNvSpPr>
          <p:nvPr>
            <p:ph type="subTitle" idx="2"/>
          </p:nvPr>
        </p:nvSpPr>
        <p:spPr>
          <a:xfrm>
            <a:off x="778425" y="2999699"/>
            <a:ext cx="23145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2" name="Google Shape;192;p38"/>
          <p:cNvSpPr txBox="1">
            <a:spLocks noGrp="1"/>
          </p:cNvSpPr>
          <p:nvPr>
            <p:ph type="subTitle" idx="3"/>
          </p:nvPr>
        </p:nvSpPr>
        <p:spPr>
          <a:xfrm>
            <a:off x="3414748" y="2587750"/>
            <a:ext cx="23118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3" name="Google Shape;193;p38"/>
          <p:cNvSpPr txBox="1">
            <a:spLocks noGrp="1"/>
          </p:cNvSpPr>
          <p:nvPr>
            <p:ph type="subTitle" idx="4"/>
          </p:nvPr>
        </p:nvSpPr>
        <p:spPr>
          <a:xfrm>
            <a:off x="3414745" y="2999699"/>
            <a:ext cx="23145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4" name="Google Shape;194;p38"/>
          <p:cNvSpPr txBox="1">
            <a:spLocks noGrp="1"/>
          </p:cNvSpPr>
          <p:nvPr>
            <p:ph type="subTitle" idx="5"/>
          </p:nvPr>
        </p:nvSpPr>
        <p:spPr>
          <a:xfrm>
            <a:off x="6051100" y="2587750"/>
            <a:ext cx="2311800" cy="47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5" name="Google Shape;195;p38"/>
          <p:cNvSpPr txBox="1">
            <a:spLocks noGrp="1"/>
          </p:cNvSpPr>
          <p:nvPr>
            <p:ph type="subTitle" idx="6"/>
          </p:nvPr>
        </p:nvSpPr>
        <p:spPr>
          <a:xfrm>
            <a:off x="6051099" y="2999699"/>
            <a:ext cx="23145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8_1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9"/>
          <p:cNvSpPr txBox="1">
            <a:spLocks noGrp="1"/>
          </p:cNvSpPr>
          <p:nvPr>
            <p:ph type="subTitle" idx="1"/>
          </p:nvPr>
        </p:nvSpPr>
        <p:spPr>
          <a:xfrm>
            <a:off x="2780375" y="1687175"/>
            <a:ext cx="18588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9" name="Google Shape;199;p39"/>
          <p:cNvSpPr txBox="1">
            <a:spLocks noGrp="1"/>
          </p:cNvSpPr>
          <p:nvPr>
            <p:ph type="subTitle" idx="2"/>
          </p:nvPr>
        </p:nvSpPr>
        <p:spPr>
          <a:xfrm>
            <a:off x="4739163" y="1615628"/>
            <a:ext cx="2314500" cy="5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0" name="Google Shape;200;p39"/>
          <p:cNvSpPr/>
          <p:nvPr/>
        </p:nvSpPr>
        <p:spPr>
          <a:xfrm>
            <a:off x="0" y="-22125"/>
            <a:ext cx="9162000" cy="590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9"/>
          <p:cNvSpPr/>
          <p:nvPr/>
        </p:nvSpPr>
        <p:spPr>
          <a:xfrm>
            <a:off x="0" y="4572000"/>
            <a:ext cx="9162000" cy="590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9"/>
          <p:cNvSpPr txBox="1">
            <a:spLocks noGrp="1"/>
          </p:cNvSpPr>
          <p:nvPr>
            <p:ph type="subTitle" idx="3"/>
          </p:nvPr>
        </p:nvSpPr>
        <p:spPr>
          <a:xfrm>
            <a:off x="2780375" y="3759850"/>
            <a:ext cx="18588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3" name="Google Shape;203;p39"/>
          <p:cNvSpPr txBox="1">
            <a:spLocks noGrp="1"/>
          </p:cNvSpPr>
          <p:nvPr>
            <p:ph type="subTitle" idx="4"/>
          </p:nvPr>
        </p:nvSpPr>
        <p:spPr>
          <a:xfrm>
            <a:off x="4739163" y="3688303"/>
            <a:ext cx="2314500" cy="5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4" name="Google Shape;204;p39"/>
          <p:cNvSpPr txBox="1">
            <a:spLocks noGrp="1"/>
          </p:cNvSpPr>
          <p:nvPr>
            <p:ph type="subTitle" idx="5"/>
          </p:nvPr>
        </p:nvSpPr>
        <p:spPr>
          <a:xfrm>
            <a:off x="2780375" y="2723513"/>
            <a:ext cx="18588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5" name="Google Shape;205;p39"/>
          <p:cNvSpPr txBox="1">
            <a:spLocks noGrp="1"/>
          </p:cNvSpPr>
          <p:nvPr>
            <p:ph type="subTitle" idx="6"/>
          </p:nvPr>
        </p:nvSpPr>
        <p:spPr>
          <a:xfrm>
            <a:off x="4739163" y="2651966"/>
            <a:ext cx="2314500" cy="5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6" name="Google Shape;206;p39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_2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0"/>
          <p:cNvSpPr/>
          <p:nvPr/>
        </p:nvSpPr>
        <p:spPr>
          <a:xfrm>
            <a:off x="-100" y="3145988"/>
            <a:ext cx="9144000" cy="9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40"/>
          <p:cNvSpPr/>
          <p:nvPr/>
        </p:nvSpPr>
        <p:spPr>
          <a:xfrm>
            <a:off x="-100" y="1751338"/>
            <a:ext cx="9144000" cy="9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40"/>
          <p:cNvSpPr txBox="1">
            <a:spLocks noGrp="1"/>
          </p:cNvSpPr>
          <p:nvPr>
            <p:ph type="subTitle" idx="1"/>
          </p:nvPr>
        </p:nvSpPr>
        <p:spPr>
          <a:xfrm>
            <a:off x="1119675" y="2075938"/>
            <a:ext cx="28671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40"/>
          <p:cNvSpPr txBox="1">
            <a:spLocks noGrp="1"/>
          </p:cNvSpPr>
          <p:nvPr>
            <p:ph type="subTitle" idx="2"/>
          </p:nvPr>
        </p:nvSpPr>
        <p:spPr>
          <a:xfrm>
            <a:off x="5157251" y="2075938"/>
            <a:ext cx="28671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40"/>
          <p:cNvSpPr txBox="1">
            <a:spLocks noGrp="1"/>
          </p:cNvSpPr>
          <p:nvPr>
            <p:ph type="subTitle" idx="3"/>
          </p:nvPr>
        </p:nvSpPr>
        <p:spPr>
          <a:xfrm>
            <a:off x="1119675" y="3470575"/>
            <a:ext cx="28671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40"/>
          <p:cNvSpPr txBox="1">
            <a:spLocks noGrp="1"/>
          </p:cNvSpPr>
          <p:nvPr>
            <p:ph type="subTitle" idx="4"/>
          </p:nvPr>
        </p:nvSpPr>
        <p:spPr>
          <a:xfrm>
            <a:off x="5157251" y="3470575"/>
            <a:ext cx="2867100" cy="6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0"/>
          <p:cNvSpPr txBox="1">
            <a:spLocks noGrp="1"/>
          </p:cNvSpPr>
          <p:nvPr>
            <p:ph type="subTitle" idx="5"/>
          </p:nvPr>
        </p:nvSpPr>
        <p:spPr>
          <a:xfrm>
            <a:off x="1119650" y="1745638"/>
            <a:ext cx="28671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40"/>
          <p:cNvSpPr txBox="1">
            <a:spLocks noGrp="1"/>
          </p:cNvSpPr>
          <p:nvPr>
            <p:ph type="subTitle" idx="6"/>
          </p:nvPr>
        </p:nvSpPr>
        <p:spPr>
          <a:xfrm>
            <a:off x="1119650" y="3140325"/>
            <a:ext cx="28671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40"/>
          <p:cNvSpPr txBox="1">
            <a:spLocks noGrp="1"/>
          </p:cNvSpPr>
          <p:nvPr>
            <p:ph type="subTitle" idx="7"/>
          </p:nvPr>
        </p:nvSpPr>
        <p:spPr>
          <a:xfrm>
            <a:off x="5157250" y="1745638"/>
            <a:ext cx="28671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40"/>
          <p:cNvSpPr txBox="1">
            <a:spLocks noGrp="1"/>
          </p:cNvSpPr>
          <p:nvPr>
            <p:ph type="subTitle" idx="8"/>
          </p:nvPr>
        </p:nvSpPr>
        <p:spPr>
          <a:xfrm>
            <a:off x="5157250" y="3140325"/>
            <a:ext cx="28671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40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1244988" y="1897175"/>
            <a:ext cx="30087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1238525" y="2595325"/>
            <a:ext cx="30087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4893617" y="1897175"/>
            <a:ext cx="30054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4886911" y="2595325"/>
            <a:ext cx="3008700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BLANK_1_1_1_1_1_2">
    <p:bg>
      <p:bgPr>
        <a:solidFill>
          <a:schemeClr val="dk2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1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41"/>
          <p:cNvSpPr txBox="1">
            <a:spLocks noGrp="1"/>
          </p:cNvSpPr>
          <p:nvPr>
            <p:ph type="subTitle" idx="1"/>
          </p:nvPr>
        </p:nvSpPr>
        <p:spPr>
          <a:xfrm>
            <a:off x="872400" y="2178275"/>
            <a:ext cx="23055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41"/>
          <p:cNvSpPr txBox="1">
            <a:spLocks noGrp="1"/>
          </p:cNvSpPr>
          <p:nvPr>
            <p:ph type="subTitle" idx="2"/>
          </p:nvPr>
        </p:nvSpPr>
        <p:spPr>
          <a:xfrm>
            <a:off x="3419271" y="2178275"/>
            <a:ext cx="23055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41"/>
          <p:cNvSpPr txBox="1">
            <a:spLocks noGrp="1"/>
          </p:cNvSpPr>
          <p:nvPr>
            <p:ph type="subTitle" idx="3"/>
          </p:nvPr>
        </p:nvSpPr>
        <p:spPr>
          <a:xfrm>
            <a:off x="2145838" y="3511800"/>
            <a:ext cx="23055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41"/>
          <p:cNvSpPr txBox="1">
            <a:spLocks noGrp="1"/>
          </p:cNvSpPr>
          <p:nvPr>
            <p:ph type="subTitle" idx="4"/>
          </p:nvPr>
        </p:nvSpPr>
        <p:spPr>
          <a:xfrm>
            <a:off x="4692709" y="3511800"/>
            <a:ext cx="23055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41"/>
          <p:cNvSpPr txBox="1">
            <a:spLocks noGrp="1"/>
          </p:cNvSpPr>
          <p:nvPr>
            <p:ph type="subTitle" idx="5"/>
          </p:nvPr>
        </p:nvSpPr>
        <p:spPr>
          <a:xfrm>
            <a:off x="5966150" y="2178275"/>
            <a:ext cx="2305500" cy="6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41"/>
          <p:cNvSpPr txBox="1">
            <a:spLocks noGrp="1"/>
          </p:cNvSpPr>
          <p:nvPr>
            <p:ph type="subTitle" idx="6"/>
          </p:nvPr>
        </p:nvSpPr>
        <p:spPr>
          <a:xfrm>
            <a:off x="872400" y="1878725"/>
            <a:ext cx="23055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41"/>
          <p:cNvSpPr txBox="1">
            <a:spLocks noGrp="1"/>
          </p:cNvSpPr>
          <p:nvPr>
            <p:ph type="subTitle" idx="7"/>
          </p:nvPr>
        </p:nvSpPr>
        <p:spPr>
          <a:xfrm>
            <a:off x="3419275" y="1878725"/>
            <a:ext cx="23055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41"/>
          <p:cNvSpPr txBox="1">
            <a:spLocks noGrp="1"/>
          </p:cNvSpPr>
          <p:nvPr>
            <p:ph type="subTitle" idx="8"/>
          </p:nvPr>
        </p:nvSpPr>
        <p:spPr>
          <a:xfrm>
            <a:off x="5966150" y="1878725"/>
            <a:ext cx="23055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41"/>
          <p:cNvSpPr txBox="1">
            <a:spLocks noGrp="1"/>
          </p:cNvSpPr>
          <p:nvPr>
            <p:ph type="subTitle" idx="9"/>
          </p:nvPr>
        </p:nvSpPr>
        <p:spPr>
          <a:xfrm>
            <a:off x="2145850" y="3212100"/>
            <a:ext cx="23055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41"/>
          <p:cNvSpPr txBox="1">
            <a:spLocks noGrp="1"/>
          </p:cNvSpPr>
          <p:nvPr>
            <p:ph type="subTitle" idx="13"/>
          </p:nvPr>
        </p:nvSpPr>
        <p:spPr>
          <a:xfrm>
            <a:off x="4692700" y="3212100"/>
            <a:ext cx="23055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41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2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2"/>
          <p:cNvSpPr/>
          <p:nvPr/>
        </p:nvSpPr>
        <p:spPr>
          <a:xfrm>
            <a:off x="3328950" y="3221536"/>
            <a:ext cx="2486100" cy="1377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42"/>
          <p:cNvSpPr/>
          <p:nvPr/>
        </p:nvSpPr>
        <p:spPr>
          <a:xfrm>
            <a:off x="5944675" y="3221536"/>
            <a:ext cx="2486100" cy="1377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42"/>
          <p:cNvSpPr/>
          <p:nvPr/>
        </p:nvSpPr>
        <p:spPr>
          <a:xfrm>
            <a:off x="713225" y="3221536"/>
            <a:ext cx="2486100" cy="1377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42"/>
          <p:cNvSpPr/>
          <p:nvPr/>
        </p:nvSpPr>
        <p:spPr>
          <a:xfrm>
            <a:off x="3328950" y="1658400"/>
            <a:ext cx="2486100" cy="1377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42"/>
          <p:cNvSpPr/>
          <p:nvPr/>
        </p:nvSpPr>
        <p:spPr>
          <a:xfrm>
            <a:off x="5944675" y="1658400"/>
            <a:ext cx="2486100" cy="1377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42"/>
          <p:cNvSpPr/>
          <p:nvPr/>
        </p:nvSpPr>
        <p:spPr>
          <a:xfrm>
            <a:off x="713225" y="1658400"/>
            <a:ext cx="2486100" cy="1377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42"/>
          <p:cNvSpPr txBox="1">
            <a:spLocks noGrp="1"/>
          </p:cNvSpPr>
          <p:nvPr>
            <p:ph type="subTitle" idx="1"/>
          </p:nvPr>
        </p:nvSpPr>
        <p:spPr>
          <a:xfrm>
            <a:off x="713225" y="1852939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42"/>
          <p:cNvSpPr txBox="1">
            <a:spLocks noGrp="1"/>
          </p:cNvSpPr>
          <p:nvPr>
            <p:ph type="subTitle" idx="2"/>
          </p:nvPr>
        </p:nvSpPr>
        <p:spPr>
          <a:xfrm>
            <a:off x="713225" y="2258539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1" name="Google Shape;241;p42"/>
          <p:cNvSpPr txBox="1">
            <a:spLocks noGrp="1"/>
          </p:cNvSpPr>
          <p:nvPr>
            <p:ph type="subTitle" idx="3"/>
          </p:nvPr>
        </p:nvSpPr>
        <p:spPr>
          <a:xfrm>
            <a:off x="3328950" y="1852939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42"/>
          <p:cNvSpPr txBox="1">
            <a:spLocks noGrp="1"/>
          </p:cNvSpPr>
          <p:nvPr>
            <p:ph type="subTitle" idx="4"/>
          </p:nvPr>
        </p:nvSpPr>
        <p:spPr>
          <a:xfrm>
            <a:off x="3328950" y="2258539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3" name="Google Shape;243;p42"/>
          <p:cNvSpPr txBox="1">
            <a:spLocks noGrp="1"/>
          </p:cNvSpPr>
          <p:nvPr>
            <p:ph type="subTitle" idx="5"/>
          </p:nvPr>
        </p:nvSpPr>
        <p:spPr>
          <a:xfrm>
            <a:off x="5944675" y="1852939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subTitle" idx="6"/>
          </p:nvPr>
        </p:nvSpPr>
        <p:spPr>
          <a:xfrm>
            <a:off x="5944675" y="2258539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5" name="Google Shape;245;p42"/>
          <p:cNvSpPr txBox="1">
            <a:spLocks noGrp="1"/>
          </p:cNvSpPr>
          <p:nvPr>
            <p:ph type="subTitle" idx="7"/>
          </p:nvPr>
        </p:nvSpPr>
        <p:spPr>
          <a:xfrm>
            <a:off x="713225" y="3416075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2"/>
          <p:cNvSpPr txBox="1">
            <a:spLocks noGrp="1"/>
          </p:cNvSpPr>
          <p:nvPr>
            <p:ph type="subTitle" idx="8"/>
          </p:nvPr>
        </p:nvSpPr>
        <p:spPr>
          <a:xfrm>
            <a:off x="713225" y="3821675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7" name="Google Shape;247;p42"/>
          <p:cNvSpPr txBox="1">
            <a:spLocks noGrp="1"/>
          </p:cNvSpPr>
          <p:nvPr>
            <p:ph type="subTitle" idx="9"/>
          </p:nvPr>
        </p:nvSpPr>
        <p:spPr>
          <a:xfrm>
            <a:off x="3328950" y="3416075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42"/>
          <p:cNvSpPr txBox="1">
            <a:spLocks noGrp="1"/>
          </p:cNvSpPr>
          <p:nvPr>
            <p:ph type="subTitle" idx="13"/>
          </p:nvPr>
        </p:nvSpPr>
        <p:spPr>
          <a:xfrm>
            <a:off x="3328950" y="3821675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9" name="Google Shape;249;p42"/>
          <p:cNvSpPr txBox="1">
            <a:spLocks noGrp="1"/>
          </p:cNvSpPr>
          <p:nvPr>
            <p:ph type="subTitle" idx="14"/>
          </p:nvPr>
        </p:nvSpPr>
        <p:spPr>
          <a:xfrm>
            <a:off x="5944675" y="3416075"/>
            <a:ext cx="24861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42"/>
          <p:cNvSpPr txBox="1">
            <a:spLocks noGrp="1"/>
          </p:cNvSpPr>
          <p:nvPr>
            <p:ph type="subTitle" idx="15"/>
          </p:nvPr>
        </p:nvSpPr>
        <p:spPr>
          <a:xfrm>
            <a:off x="5944675" y="3821675"/>
            <a:ext cx="24861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1" name="Google Shape;251;p42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2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>
            <a:spLocks noGrp="1"/>
          </p:cNvSpPr>
          <p:nvPr>
            <p:ph type="subTitle" idx="1"/>
          </p:nvPr>
        </p:nvSpPr>
        <p:spPr>
          <a:xfrm>
            <a:off x="3581207" y="1678400"/>
            <a:ext cx="19815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ubTitle" idx="2"/>
          </p:nvPr>
        </p:nvSpPr>
        <p:spPr>
          <a:xfrm>
            <a:off x="6060025" y="1589600"/>
            <a:ext cx="23706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5" name="Google Shape;255;p43"/>
          <p:cNvSpPr txBox="1">
            <a:spLocks noGrp="1"/>
          </p:cNvSpPr>
          <p:nvPr>
            <p:ph type="subTitle" idx="3"/>
          </p:nvPr>
        </p:nvSpPr>
        <p:spPr>
          <a:xfrm>
            <a:off x="3581207" y="2163725"/>
            <a:ext cx="19815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subTitle" idx="4"/>
          </p:nvPr>
        </p:nvSpPr>
        <p:spPr>
          <a:xfrm>
            <a:off x="713375" y="2074925"/>
            <a:ext cx="23706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subTitle" idx="5"/>
          </p:nvPr>
        </p:nvSpPr>
        <p:spPr>
          <a:xfrm>
            <a:off x="3581207" y="2649050"/>
            <a:ext cx="19815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43"/>
          <p:cNvSpPr txBox="1">
            <a:spLocks noGrp="1"/>
          </p:cNvSpPr>
          <p:nvPr>
            <p:ph type="subTitle" idx="6"/>
          </p:nvPr>
        </p:nvSpPr>
        <p:spPr>
          <a:xfrm>
            <a:off x="6060025" y="2560250"/>
            <a:ext cx="23706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9" name="Google Shape;259;p43"/>
          <p:cNvSpPr txBox="1">
            <a:spLocks noGrp="1"/>
          </p:cNvSpPr>
          <p:nvPr>
            <p:ph type="subTitle" idx="7"/>
          </p:nvPr>
        </p:nvSpPr>
        <p:spPr>
          <a:xfrm>
            <a:off x="3581207" y="3134375"/>
            <a:ext cx="19815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43"/>
          <p:cNvSpPr txBox="1">
            <a:spLocks noGrp="1"/>
          </p:cNvSpPr>
          <p:nvPr>
            <p:ph type="subTitle" idx="8"/>
          </p:nvPr>
        </p:nvSpPr>
        <p:spPr>
          <a:xfrm>
            <a:off x="713375" y="3045575"/>
            <a:ext cx="23706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1" name="Google Shape;261;p43"/>
          <p:cNvSpPr txBox="1">
            <a:spLocks noGrp="1"/>
          </p:cNvSpPr>
          <p:nvPr>
            <p:ph type="subTitle" idx="9"/>
          </p:nvPr>
        </p:nvSpPr>
        <p:spPr>
          <a:xfrm>
            <a:off x="3581207" y="3619700"/>
            <a:ext cx="19815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43"/>
          <p:cNvSpPr txBox="1">
            <a:spLocks noGrp="1"/>
          </p:cNvSpPr>
          <p:nvPr>
            <p:ph type="subTitle" idx="13"/>
          </p:nvPr>
        </p:nvSpPr>
        <p:spPr>
          <a:xfrm>
            <a:off x="6060025" y="3530900"/>
            <a:ext cx="23706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3" name="Google Shape;263;p43"/>
          <p:cNvSpPr txBox="1">
            <a:spLocks noGrp="1"/>
          </p:cNvSpPr>
          <p:nvPr>
            <p:ph type="subTitle" idx="14"/>
          </p:nvPr>
        </p:nvSpPr>
        <p:spPr>
          <a:xfrm>
            <a:off x="3581188" y="4105025"/>
            <a:ext cx="1981500" cy="40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43"/>
          <p:cNvSpPr txBox="1">
            <a:spLocks noGrp="1"/>
          </p:cNvSpPr>
          <p:nvPr>
            <p:ph type="subTitle" idx="15"/>
          </p:nvPr>
        </p:nvSpPr>
        <p:spPr>
          <a:xfrm>
            <a:off x="713375" y="4016225"/>
            <a:ext cx="2370600" cy="58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5" name="Google Shape;265;p43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6" name="Google Shape;266;p43"/>
          <p:cNvSpPr/>
          <p:nvPr/>
        </p:nvSpPr>
        <p:spPr>
          <a:xfrm>
            <a:off x="75" y="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23_1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4"/>
          <p:cNvSpPr/>
          <p:nvPr/>
        </p:nvSpPr>
        <p:spPr>
          <a:xfrm>
            <a:off x="2275" y="-6400"/>
            <a:ext cx="323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44"/>
          <p:cNvSpPr/>
          <p:nvPr/>
        </p:nvSpPr>
        <p:spPr>
          <a:xfrm>
            <a:off x="5896500" y="-6400"/>
            <a:ext cx="3247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44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44"/>
          <p:cNvSpPr txBox="1">
            <a:spLocks noGrp="1"/>
          </p:cNvSpPr>
          <p:nvPr>
            <p:ph type="title" hasCustomPrompt="1"/>
          </p:nvPr>
        </p:nvSpPr>
        <p:spPr>
          <a:xfrm>
            <a:off x="1493150" y="2113225"/>
            <a:ext cx="2964000" cy="146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44"/>
          <p:cNvSpPr txBox="1">
            <a:spLocks noGrp="1"/>
          </p:cNvSpPr>
          <p:nvPr>
            <p:ph type="subTitle" idx="1"/>
          </p:nvPr>
        </p:nvSpPr>
        <p:spPr>
          <a:xfrm>
            <a:off x="1493300" y="3521975"/>
            <a:ext cx="2964000" cy="5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44"/>
          <p:cNvSpPr txBox="1">
            <a:spLocks noGrp="1"/>
          </p:cNvSpPr>
          <p:nvPr>
            <p:ph type="title" idx="2" hasCustomPrompt="1"/>
          </p:nvPr>
        </p:nvSpPr>
        <p:spPr>
          <a:xfrm>
            <a:off x="4686675" y="2113225"/>
            <a:ext cx="2964000" cy="146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44"/>
          <p:cNvSpPr txBox="1">
            <a:spLocks noGrp="1"/>
          </p:cNvSpPr>
          <p:nvPr>
            <p:ph type="subTitle" idx="3"/>
          </p:nvPr>
        </p:nvSpPr>
        <p:spPr>
          <a:xfrm>
            <a:off x="4686825" y="3521975"/>
            <a:ext cx="2964000" cy="5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44"/>
          <p:cNvSpPr txBox="1">
            <a:spLocks noGrp="1"/>
          </p:cNvSpPr>
          <p:nvPr>
            <p:ph type="title" idx="4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7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>
            <a:spLocks noGrp="1"/>
          </p:cNvSpPr>
          <p:nvPr>
            <p:ph type="subTitle" idx="1"/>
          </p:nvPr>
        </p:nvSpPr>
        <p:spPr>
          <a:xfrm>
            <a:off x="2088025" y="1318738"/>
            <a:ext cx="3904500" cy="3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8" name="Google Shape;278;p45"/>
          <p:cNvSpPr txBox="1">
            <a:spLocks noGrp="1"/>
          </p:cNvSpPr>
          <p:nvPr>
            <p:ph type="subTitle" idx="2"/>
          </p:nvPr>
        </p:nvSpPr>
        <p:spPr>
          <a:xfrm>
            <a:off x="3002425" y="2753213"/>
            <a:ext cx="3904500" cy="3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9" name="Google Shape;279;p45"/>
          <p:cNvSpPr txBox="1">
            <a:spLocks noGrp="1"/>
          </p:cNvSpPr>
          <p:nvPr>
            <p:ph type="subTitle" idx="3"/>
          </p:nvPr>
        </p:nvSpPr>
        <p:spPr>
          <a:xfrm>
            <a:off x="3916825" y="4187675"/>
            <a:ext cx="3904500" cy="35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80" name="Google Shape;280;p45"/>
          <p:cNvSpPr/>
          <p:nvPr/>
        </p:nvSpPr>
        <p:spPr>
          <a:xfrm>
            <a:off x="0" y="0"/>
            <a:ext cx="1593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45"/>
          <p:cNvSpPr txBox="1">
            <a:spLocks noGrp="1"/>
          </p:cNvSpPr>
          <p:nvPr>
            <p:ph type="title" hasCustomPrompt="1"/>
          </p:nvPr>
        </p:nvSpPr>
        <p:spPr>
          <a:xfrm>
            <a:off x="2088025" y="601525"/>
            <a:ext cx="39045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45"/>
          <p:cNvSpPr txBox="1">
            <a:spLocks noGrp="1"/>
          </p:cNvSpPr>
          <p:nvPr>
            <p:ph type="title" idx="4" hasCustomPrompt="1"/>
          </p:nvPr>
        </p:nvSpPr>
        <p:spPr>
          <a:xfrm>
            <a:off x="3002425" y="2035913"/>
            <a:ext cx="39045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45"/>
          <p:cNvSpPr txBox="1">
            <a:spLocks noGrp="1"/>
          </p:cNvSpPr>
          <p:nvPr>
            <p:ph type="title" idx="5" hasCustomPrompt="1"/>
          </p:nvPr>
        </p:nvSpPr>
        <p:spPr>
          <a:xfrm>
            <a:off x="3916825" y="3470375"/>
            <a:ext cx="39045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17_1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/>
          <p:nvPr/>
        </p:nvSpPr>
        <p:spPr>
          <a:xfrm>
            <a:off x="3233275" y="0"/>
            <a:ext cx="59106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46"/>
          <p:cNvSpPr/>
          <p:nvPr/>
        </p:nvSpPr>
        <p:spPr>
          <a:xfrm>
            <a:off x="0" y="571500"/>
            <a:ext cx="6522300" cy="400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46"/>
          <p:cNvSpPr txBox="1">
            <a:spLocks noGrp="1"/>
          </p:cNvSpPr>
          <p:nvPr>
            <p:ph type="title" hasCustomPrompt="1"/>
          </p:nvPr>
        </p:nvSpPr>
        <p:spPr>
          <a:xfrm>
            <a:off x="713225" y="1739563"/>
            <a:ext cx="5465400" cy="12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88" name="Google Shape;288;p46"/>
          <p:cNvSpPr txBox="1">
            <a:spLocks noGrp="1"/>
          </p:cNvSpPr>
          <p:nvPr>
            <p:ph type="subTitle" idx="1"/>
          </p:nvPr>
        </p:nvSpPr>
        <p:spPr>
          <a:xfrm>
            <a:off x="1366225" y="2997688"/>
            <a:ext cx="4159500" cy="40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3">
  <p:cSld name="CUSTOM_20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7"/>
          <p:cNvSpPr txBox="1">
            <a:spLocks noGrp="1"/>
          </p:cNvSpPr>
          <p:nvPr>
            <p:ph type="subTitle" idx="1"/>
          </p:nvPr>
        </p:nvSpPr>
        <p:spPr>
          <a:xfrm>
            <a:off x="5872226" y="1130950"/>
            <a:ext cx="2558700" cy="6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1" name="Google Shape;291;p47"/>
          <p:cNvSpPr txBox="1">
            <a:spLocks noGrp="1"/>
          </p:cNvSpPr>
          <p:nvPr>
            <p:ph type="subTitle" idx="2"/>
          </p:nvPr>
        </p:nvSpPr>
        <p:spPr>
          <a:xfrm>
            <a:off x="5872226" y="3701950"/>
            <a:ext cx="2558700" cy="6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2" name="Google Shape;292;p47"/>
          <p:cNvSpPr txBox="1">
            <a:spLocks noGrp="1"/>
          </p:cNvSpPr>
          <p:nvPr>
            <p:ph type="subTitle" idx="3"/>
          </p:nvPr>
        </p:nvSpPr>
        <p:spPr>
          <a:xfrm>
            <a:off x="5872226" y="2416450"/>
            <a:ext cx="2558700" cy="64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3" name="Google Shape;293;p47"/>
          <p:cNvSpPr txBox="1">
            <a:spLocks noGrp="1"/>
          </p:cNvSpPr>
          <p:nvPr>
            <p:ph type="title" hasCustomPrompt="1"/>
          </p:nvPr>
        </p:nvSpPr>
        <p:spPr>
          <a:xfrm>
            <a:off x="3421825" y="571500"/>
            <a:ext cx="2316000" cy="14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94" name="Google Shape;294;p47"/>
          <p:cNvSpPr txBox="1">
            <a:spLocks noGrp="1"/>
          </p:cNvSpPr>
          <p:nvPr>
            <p:ph type="title" idx="4" hasCustomPrompt="1"/>
          </p:nvPr>
        </p:nvSpPr>
        <p:spPr>
          <a:xfrm>
            <a:off x="3421825" y="1857000"/>
            <a:ext cx="2316000" cy="14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47"/>
          <p:cNvSpPr txBox="1">
            <a:spLocks noGrp="1"/>
          </p:cNvSpPr>
          <p:nvPr>
            <p:ph type="title" idx="5" hasCustomPrompt="1"/>
          </p:nvPr>
        </p:nvSpPr>
        <p:spPr>
          <a:xfrm>
            <a:off x="3421825" y="3142500"/>
            <a:ext cx="2316000" cy="14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96" name="Google Shape;296;p47"/>
          <p:cNvSpPr/>
          <p:nvPr/>
        </p:nvSpPr>
        <p:spPr>
          <a:xfrm>
            <a:off x="-9100" y="0"/>
            <a:ext cx="3242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4">
  <p:cSld name="TITLE_AND_TWO_COLUMNS_1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8"/>
          <p:cNvSpPr/>
          <p:nvPr/>
        </p:nvSpPr>
        <p:spPr>
          <a:xfrm>
            <a:off x="0" y="-22125"/>
            <a:ext cx="9162000" cy="590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48"/>
          <p:cNvSpPr/>
          <p:nvPr/>
        </p:nvSpPr>
        <p:spPr>
          <a:xfrm>
            <a:off x="0" y="-35875"/>
            <a:ext cx="7152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48"/>
          <p:cNvSpPr/>
          <p:nvPr/>
        </p:nvSpPr>
        <p:spPr>
          <a:xfrm>
            <a:off x="8428800" y="-18000"/>
            <a:ext cx="7152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48"/>
          <p:cNvSpPr txBox="1">
            <a:spLocks noGrp="1"/>
          </p:cNvSpPr>
          <p:nvPr>
            <p:ph type="subTitle" idx="1"/>
          </p:nvPr>
        </p:nvSpPr>
        <p:spPr>
          <a:xfrm>
            <a:off x="715125" y="4002275"/>
            <a:ext cx="2265600" cy="6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48"/>
          <p:cNvSpPr txBox="1">
            <a:spLocks noGrp="1"/>
          </p:cNvSpPr>
          <p:nvPr>
            <p:ph type="subTitle" idx="2"/>
          </p:nvPr>
        </p:nvSpPr>
        <p:spPr>
          <a:xfrm>
            <a:off x="3152788" y="4002275"/>
            <a:ext cx="2265600" cy="6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48"/>
          <p:cNvSpPr txBox="1">
            <a:spLocks noGrp="1"/>
          </p:cNvSpPr>
          <p:nvPr>
            <p:ph type="title" hasCustomPrompt="1"/>
          </p:nvPr>
        </p:nvSpPr>
        <p:spPr>
          <a:xfrm>
            <a:off x="977775" y="1923282"/>
            <a:ext cx="17403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04" name="Google Shape;304;p48"/>
          <p:cNvSpPr txBox="1">
            <a:spLocks noGrp="1"/>
          </p:cNvSpPr>
          <p:nvPr>
            <p:ph type="title" idx="3" hasCustomPrompt="1"/>
          </p:nvPr>
        </p:nvSpPr>
        <p:spPr>
          <a:xfrm>
            <a:off x="3415413" y="1923282"/>
            <a:ext cx="1740300" cy="7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05" name="Google Shape;305;p48"/>
          <p:cNvSpPr txBox="1">
            <a:spLocks noGrp="1"/>
          </p:cNvSpPr>
          <p:nvPr>
            <p:ph type="subTitle" idx="4"/>
          </p:nvPr>
        </p:nvSpPr>
        <p:spPr>
          <a:xfrm>
            <a:off x="715125" y="1393500"/>
            <a:ext cx="22656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48"/>
          <p:cNvSpPr txBox="1">
            <a:spLocks noGrp="1"/>
          </p:cNvSpPr>
          <p:nvPr>
            <p:ph type="subTitle" idx="5"/>
          </p:nvPr>
        </p:nvSpPr>
        <p:spPr>
          <a:xfrm>
            <a:off x="3152788" y="1393500"/>
            <a:ext cx="2265600" cy="46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48"/>
          <p:cNvSpPr txBox="1">
            <a:spLocks noGrp="1"/>
          </p:cNvSpPr>
          <p:nvPr>
            <p:ph type="title" idx="6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5">
  <p:cSld name="BIG_NUMBER_1">
    <p:bg>
      <p:bgPr>
        <a:solidFill>
          <a:schemeClr val="dk2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9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49"/>
          <p:cNvSpPr txBox="1">
            <a:spLocks noGrp="1"/>
          </p:cNvSpPr>
          <p:nvPr>
            <p:ph type="title" hasCustomPrompt="1"/>
          </p:nvPr>
        </p:nvSpPr>
        <p:spPr>
          <a:xfrm>
            <a:off x="4905202" y="1543250"/>
            <a:ext cx="3194700" cy="146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11" name="Google Shape;311;p49"/>
          <p:cNvSpPr txBox="1">
            <a:spLocks noGrp="1"/>
          </p:cNvSpPr>
          <p:nvPr>
            <p:ph type="subTitle" idx="1"/>
          </p:nvPr>
        </p:nvSpPr>
        <p:spPr>
          <a:xfrm>
            <a:off x="4905200" y="3032050"/>
            <a:ext cx="3194700" cy="56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1">
    <p:bg>
      <p:bgPr>
        <a:solidFill>
          <a:schemeClr val="dk2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0"/>
          <p:cNvSpPr txBox="1">
            <a:spLocks noGrp="1"/>
          </p:cNvSpPr>
          <p:nvPr>
            <p:ph type="subTitle" idx="1"/>
          </p:nvPr>
        </p:nvSpPr>
        <p:spPr>
          <a:xfrm>
            <a:off x="713225" y="2576700"/>
            <a:ext cx="3904500" cy="1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50"/>
          <p:cNvSpPr txBox="1"/>
          <p:nvPr/>
        </p:nvSpPr>
        <p:spPr>
          <a:xfrm>
            <a:off x="5060875" y="3721805"/>
            <a:ext cx="33699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0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0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000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</a:t>
            </a:r>
            <a:r>
              <a:rPr lang="en" sz="1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</a:t>
            </a:r>
            <a:endParaRPr sz="1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p50"/>
          <p:cNvSpPr txBox="1">
            <a:spLocks noGrp="1"/>
          </p:cNvSpPr>
          <p:nvPr>
            <p:ph type="title"/>
          </p:nvPr>
        </p:nvSpPr>
        <p:spPr>
          <a:xfrm>
            <a:off x="713225" y="1357500"/>
            <a:ext cx="3904500" cy="1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Playfair Display"/>
              <a:buNone/>
              <a:defRPr sz="7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0" y="-2871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0" y="460071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5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3_2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1"/>
          <p:cNvSpPr/>
          <p:nvPr/>
        </p:nvSpPr>
        <p:spPr>
          <a:xfrm>
            <a:off x="0" y="0"/>
            <a:ext cx="2461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51"/>
          <p:cNvSpPr/>
          <p:nvPr/>
        </p:nvSpPr>
        <p:spPr>
          <a:xfrm flipH="1">
            <a:off x="2326200" y="1459050"/>
            <a:ext cx="6817800" cy="2225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_2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2"/>
          <p:cNvSpPr/>
          <p:nvPr/>
        </p:nvSpPr>
        <p:spPr>
          <a:xfrm flipH="1">
            <a:off x="177" y="0"/>
            <a:ext cx="4846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52"/>
          <p:cNvSpPr/>
          <p:nvPr/>
        </p:nvSpPr>
        <p:spPr>
          <a:xfrm flipH="1">
            <a:off x="8406475" y="0"/>
            <a:ext cx="737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5226600" y="1697150"/>
            <a:ext cx="2607600" cy="73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40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5226600" y="2393950"/>
            <a:ext cx="2607600" cy="10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4" name="Google Shape;34;p7"/>
          <p:cNvSpPr/>
          <p:nvPr/>
        </p:nvSpPr>
        <p:spPr>
          <a:xfrm>
            <a:off x="0" y="0"/>
            <a:ext cx="457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713225" y="539500"/>
            <a:ext cx="77097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717150" y="1513950"/>
            <a:ext cx="7709700" cy="211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713225" y="868676"/>
            <a:ext cx="49152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1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714050" y="1928551"/>
            <a:ext cx="4915200" cy="21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29210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278075" y="1257300"/>
            <a:ext cx="31527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25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8302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axa.biopapyrus.jp/machine-learning/svm/hard-margin-svm.html" TargetMode="External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8.xml"/><Relationship Id="rId6" Type="http://schemas.openxmlformats.org/officeDocument/2006/relationships/hyperlink" Target="https://www.scirp.org/journal/paperinformation.aspx?paperid=104256" TargetMode="External"/><Relationship Id="rId5" Type="http://schemas.openxmlformats.org/officeDocument/2006/relationships/image" Target="../media/image14.png"/><Relationship Id="rId10" Type="http://schemas.openxmlformats.org/officeDocument/2006/relationships/image" Target="../media/image17.svg"/><Relationship Id="rId4" Type="http://schemas.openxmlformats.org/officeDocument/2006/relationships/hyperlink" Target="https://devopedia.org/decision-trees-for-machine-learning" TargetMode="External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2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7"/>
          <p:cNvSpPr txBox="1">
            <a:spLocks noGrp="1"/>
          </p:cNvSpPr>
          <p:nvPr>
            <p:ph type="ctrTitle"/>
          </p:nvPr>
        </p:nvSpPr>
        <p:spPr>
          <a:xfrm>
            <a:off x="4228861" y="434082"/>
            <a:ext cx="4378795" cy="24799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800"/>
              <a:t>Predicting Cascading Failure Onset in Power Systems: A Comparative Analysis of Decision Tree, SVM, and KNN Models</a:t>
            </a:r>
            <a:endParaRPr lang="en-US" sz="2800"/>
          </a:p>
        </p:txBody>
      </p:sp>
      <p:sp>
        <p:nvSpPr>
          <p:cNvPr id="338" name="Google Shape;338;p57"/>
          <p:cNvSpPr txBox="1">
            <a:spLocks noGrp="1"/>
          </p:cNvSpPr>
          <p:nvPr>
            <p:ph type="subTitle" idx="1"/>
          </p:nvPr>
        </p:nvSpPr>
        <p:spPr>
          <a:xfrm>
            <a:off x="4357158" y="2919882"/>
            <a:ext cx="4394357" cy="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" sz="1600">
                <a:solidFill>
                  <a:schemeClr val="bg1"/>
                </a:solidFill>
              </a:rPr>
              <a:t>A Multi-Model Approach for Balancing Accuracy and Interpretability in Critical Infrastructure Risk Management</a:t>
            </a:r>
          </a:p>
        </p:txBody>
      </p:sp>
      <p:pic>
        <p:nvPicPr>
          <p:cNvPr id="339" name="Google Shape;339;p57"/>
          <p:cNvPicPr preferRelativeResize="0"/>
          <p:nvPr/>
        </p:nvPicPr>
        <p:blipFill rotWithShape="1">
          <a:blip r:embed="rId3"/>
          <a:srcRect l="18034" r="18034"/>
          <a:stretch/>
        </p:blipFill>
        <p:spPr>
          <a:xfrm>
            <a:off x="259286" y="233266"/>
            <a:ext cx="3424180" cy="468863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338;p57">
            <a:extLst>
              <a:ext uri="{FF2B5EF4-FFF2-40B4-BE49-F238E27FC236}">
                <a16:creationId xmlns:a16="http://schemas.microsoft.com/office/drawing/2014/main" id="{BE84F29B-A453-74A6-2FB4-F42ECF5D6793}"/>
              </a:ext>
            </a:extLst>
          </p:cNvPr>
          <p:cNvSpPr txBox="1">
            <a:spLocks/>
          </p:cNvSpPr>
          <p:nvPr/>
        </p:nvSpPr>
        <p:spPr>
          <a:xfrm>
            <a:off x="4048859" y="4250272"/>
            <a:ext cx="5175796" cy="6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">
                <a:solidFill>
                  <a:schemeClr val="bg1"/>
                </a:solidFill>
              </a:rPr>
              <a:t>By: Kaylee Eckelman, Ronia Arabian, Raksha </a:t>
            </a:r>
            <a:r>
              <a:rPr lang="en" err="1">
                <a:solidFill>
                  <a:schemeClr val="bg1"/>
                </a:solidFill>
              </a:rPr>
              <a:t>Basiwal</a:t>
            </a:r>
            <a:endParaRPr 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8"/>
          <p:cNvSpPr txBox="1">
            <a:spLocks noGrp="1"/>
          </p:cNvSpPr>
          <p:nvPr>
            <p:ph type="title"/>
          </p:nvPr>
        </p:nvSpPr>
        <p:spPr>
          <a:xfrm>
            <a:off x="667500" y="539400"/>
            <a:ext cx="78090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45" name="Google Shape;345;p58"/>
          <p:cNvSpPr txBox="1">
            <a:spLocks noGrp="1"/>
          </p:cNvSpPr>
          <p:nvPr>
            <p:ph type="body" idx="1"/>
          </p:nvPr>
        </p:nvSpPr>
        <p:spPr>
          <a:xfrm>
            <a:off x="713225" y="1203425"/>
            <a:ext cx="7717500" cy="3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1400" b="1"/>
              <a:t>Fang, W., Yan, J., &amp; Liu, Z. (2022).</a:t>
            </a:r>
            <a:endParaRPr lang="en-US" sz="1400"/>
          </a:p>
          <a:p>
            <a:pPr>
              <a:buNone/>
            </a:pPr>
            <a:r>
              <a:rPr lang="en" sz="1400" i="1"/>
              <a:t>Predicting Onset Time of Cascading Failure in Power Systems Using a Neural Network-Based Classifier.</a:t>
            </a:r>
            <a:endParaRPr lang="en" sz="1400"/>
          </a:p>
        </p:txBody>
      </p:sp>
      <p:sp>
        <p:nvSpPr>
          <p:cNvPr id="346" name="Google Shape;346;p58">
            <a:hlinkClick r:id=""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58">
            <a:hlinkClick r:id=""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58">
            <a:hlinkClick r:id="rId3" action="ppaction://hlinksldjump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58">
            <a:hlinkClick r:id="rId3" action="ppaction://hlinksldjump"/>
          </p:cNvPr>
          <p:cNvSpPr/>
          <p:nvPr/>
        </p:nvSpPr>
        <p:spPr>
          <a:xfrm>
            <a:off x="233824" y="4688491"/>
            <a:ext cx="250251" cy="23073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75"/>
          <p:cNvSpPr txBox="1">
            <a:spLocks noGrp="1"/>
          </p:cNvSpPr>
          <p:nvPr>
            <p:ph type="subTitle" idx="2"/>
          </p:nvPr>
        </p:nvSpPr>
        <p:spPr>
          <a:xfrm>
            <a:off x="1284618" y="1267531"/>
            <a:ext cx="6574763" cy="1413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This is critical because power outages caused by cascading failures disrupt modern society's functioning. For example, the 2003 North American blackout affected 50 million people for over a week. With growing energy demands, understanding and preventing cascading failures is vital for ensuring reliability and minimizing economic losses.</a:t>
            </a:r>
          </a:p>
        </p:txBody>
      </p:sp>
      <p:sp>
        <p:nvSpPr>
          <p:cNvPr id="577" name="Google Shape;577;p75"/>
          <p:cNvSpPr txBox="1">
            <a:spLocks noGrp="1"/>
          </p:cNvSpPr>
          <p:nvPr>
            <p:ph type="title"/>
          </p:nvPr>
        </p:nvSpPr>
        <p:spPr>
          <a:xfrm>
            <a:off x="180899" y="161600"/>
            <a:ext cx="3409794" cy="55951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/>
              <a:t>Targeted Industry</a:t>
            </a:r>
            <a:endParaRPr/>
          </a:p>
        </p:txBody>
      </p:sp>
      <p:cxnSp>
        <p:nvCxnSpPr>
          <p:cNvPr id="580" name="Google Shape;580;p75"/>
          <p:cNvCxnSpPr/>
          <p:nvPr/>
        </p:nvCxnSpPr>
        <p:spPr>
          <a:xfrm rot="10800000" flipH="1">
            <a:off x="3905235" y="1206593"/>
            <a:ext cx="1043400" cy="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1" name="Google Shape;581;p75"/>
          <p:cNvSpPr txBox="1">
            <a:spLocks noGrp="1"/>
          </p:cNvSpPr>
          <p:nvPr>
            <p:ph type="subTitle" idx="1"/>
          </p:nvPr>
        </p:nvSpPr>
        <p:spPr>
          <a:xfrm>
            <a:off x="2763891" y="668144"/>
            <a:ext cx="3008700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Power Systems</a:t>
            </a:r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D20FF9-E7DA-A093-2624-D0AD6311705B}"/>
              </a:ext>
            </a:extLst>
          </p:cNvPr>
          <p:cNvSpPr txBox="1"/>
          <p:nvPr/>
        </p:nvSpPr>
        <p:spPr>
          <a:xfrm>
            <a:off x="596324" y="2950575"/>
            <a:ext cx="321943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Montserrat" panose="00000500000000000000" pitchFamily="2" charset="0"/>
              </a:rPr>
              <a:t>Can we accurately predict the onset time of cascading failures?</a:t>
            </a:r>
          </a:p>
          <a:p>
            <a:pPr algn="ctr"/>
            <a:endParaRPr lang="en-US">
              <a:latin typeface="Montserrat" panose="00000500000000000000" pitchFamily="2" charset="0"/>
            </a:endParaRPr>
          </a:p>
          <a:p>
            <a:pPr algn="ctr"/>
            <a:r>
              <a:rPr lang="en-US">
                <a:latin typeface="Montserrat" panose="00000500000000000000" pitchFamily="2" charset="0"/>
              </a:rPr>
              <a:t>Knowing the onset time helps operators take preventive actions to avoid catastrophic failures.</a:t>
            </a:r>
          </a:p>
          <a:p>
            <a:pPr algn="ctr"/>
            <a:endParaRPr lang="en-US">
              <a:latin typeface="Montserrat" panose="00000500000000000000" pitchFamily="2" charset="0"/>
            </a:endParaRPr>
          </a:p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24991B-F5A7-1FA9-BD57-24CEAAEAFD90}"/>
              </a:ext>
            </a:extLst>
          </p:cNvPr>
          <p:cNvSpPr txBox="1"/>
          <p:nvPr/>
        </p:nvSpPr>
        <p:spPr>
          <a:xfrm>
            <a:off x="4929165" y="2968028"/>
            <a:ext cx="382307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Montserrat" panose="00000500000000000000" pitchFamily="2" charset="0"/>
              </a:rPr>
              <a:t>How effectively can power system topology and initial state data contribute to failure predictions?</a:t>
            </a:r>
          </a:p>
          <a:p>
            <a:pPr algn="ctr"/>
            <a:endParaRPr lang="en-US">
              <a:latin typeface="Montserrat" panose="00000500000000000000" pitchFamily="2" charset="0"/>
            </a:endParaRPr>
          </a:p>
          <a:p>
            <a:pPr algn="ctr"/>
            <a:r>
              <a:rPr lang="en-US">
                <a:latin typeface="Montserrat" panose="00000500000000000000" pitchFamily="2" charset="0"/>
              </a:rPr>
              <a:t>This enables faster and more efficient assessments without requiring full failure propagation simulations.</a:t>
            </a:r>
            <a:br>
              <a:rPr lang="en-US"/>
            </a:b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893B76-5318-3D2B-6D65-9F3E90F414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199" y="2618498"/>
            <a:ext cx="286537" cy="2865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E11DFC-9425-503E-F8C1-6AE427EAF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8456" y="2681491"/>
            <a:ext cx="286537" cy="286537"/>
          </a:xfrm>
          <a:prstGeom prst="rect">
            <a:avLst/>
          </a:prstGeom>
        </p:spPr>
      </p:pic>
      <p:grpSp>
        <p:nvGrpSpPr>
          <p:cNvPr id="12" name="Google Shape;8349;p143">
            <a:extLst>
              <a:ext uri="{FF2B5EF4-FFF2-40B4-BE49-F238E27FC236}">
                <a16:creationId xmlns:a16="http://schemas.microsoft.com/office/drawing/2014/main" id="{D353F505-5395-DFA0-1036-C0B7F31C34AC}"/>
              </a:ext>
            </a:extLst>
          </p:cNvPr>
          <p:cNvGrpSpPr/>
          <p:nvPr/>
        </p:nvGrpSpPr>
        <p:grpSpPr>
          <a:xfrm>
            <a:off x="8447503" y="658988"/>
            <a:ext cx="422609" cy="415767"/>
            <a:chOff x="6778823" y="5438475"/>
            <a:chExt cx="785811" cy="773089"/>
          </a:xfrm>
        </p:grpSpPr>
        <p:sp>
          <p:nvSpPr>
            <p:cNvPr id="13" name="Google Shape;8350;p143">
              <a:extLst>
                <a:ext uri="{FF2B5EF4-FFF2-40B4-BE49-F238E27FC236}">
                  <a16:creationId xmlns:a16="http://schemas.microsoft.com/office/drawing/2014/main" id="{31B5A200-C3BA-C00F-8277-AE0E3AB8AE30}"/>
                </a:ext>
              </a:extLst>
            </p:cNvPr>
            <p:cNvSpPr/>
            <p:nvPr/>
          </p:nvSpPr>
          <p:spPr>
            <a:xfrm>
              <a:off x="7397795" y="5570831"/>
              <a:ext cx="85424" cy="61404"/>
            </a:xfrm>
            <a:custGeom>
              <a:avLst/>
              <a:gdLst/>
              <a:ahLst/>
              <a:cxnLst/>
              <a:rect l="l" t="t" r="r" b="b"/>
              <a:pathLst>
                <a:path w="85424" h="61404" extrusionOk="0">
                  <a:moveTo>
                    <a:pt x="1705" y="55925"/>
                  </a:moveTo>
                  <a:cubicBezTo>
                    <a:pt x="3881" y="59461"/>
                    <a:pt x="7659" y="61404"/>
                    <a:pt x="11526" y="61404"/>
                  </a:cubicBezTo>
                  <a:cubicBezTo>
                    <a:pt x="13583" y="61404"/>
                    <a:pt x="15662" y="60853"/>
                    <a:pt x="17546" y="59696"/>
                  </a:cubicBezTo>
                  <a:lnTo>
                    <a:pt x="79944" y="21314"/>
                  </a:lnTo>
                  <a:cubicBezTo>
                    <a:pt x="85357" y="17987"/>
                    <a:pt x="87049" y="10894"/>
                    <a:pt x="83715" y="5481"/>
                  </a:cubicBezTo>
                  <a:cubicBezTo>
                    <a:pt x="80388" y="67"/>
                    <a:pt x="73295" y="-1624"/>
                    <a:pt x="67876" y="1710"/>
                  </a:cubicBezTo>
                  <a:lnTo>
                    <a:pt x="5482" y="40091"/>
                  </a:lnTo>
                  <a:cubicBezTo>
                    <a:pt x="69" y="43418"/>
                    <a:pt x="-1622" y="50510"/>
                    <a:pt x="1705" y="559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8351;p143">
              <a:extLst>
                <a:ext uri="{FF2B5EF4-FFF2-40B4-BE49-F238E27FC236}">
                  <a16:creationId xmlns:a16="http://schemas.microsoft.com/office/drawing/2014/main" id="{129748CB-91D9-F483-6FBE-CFE9AEE4B16F}"/>
                </a:ext>
              </a:extLst>
            </p:cNvPr>
            <p:cNvSpPr/>
            <p:nvPr/>
          </p:nvSpPr>
          <p:spPr>
            <a:xfrm>
              <a:off x="7450137" y="5694297"/>
              <a:ext cx="114497" cy="31909"/>
            </a:xfrm>
            <a:custGeom>
              <a:avLst/>
              <a:gdLst/>
              <a:ahLst/>
              <a:cxnLst/>
              <a:rect l="l" t="t" r="r" b="b"/>
              <a:pathLst>
                <a:path w="114497" h="31909" extrusionOk="0">
                  <a:moveTo>
                    <a:pt x="104102" y="8941"/>
                  </a:moveTo>
                  <a:lnTo>
                    <a:pt x="12626" y="56"/>
                  </a:lnTo>
                  <a:cubicBezTo>
                    <a:pt x="6301" y="-568"/>
                    <a:pt x="671" y="4073"/>
                    <a:pt x="54" y="10398"/>
                  </a:cubicBezTo>
                  <a:cubicBezTo>
                    <a:pt x="-558" y="16729"/>
                    <a:pt x="4071" y="22358"/>
                    <a:pt x="10402" y="22969"/>
                  </a:cubicBezTo>
                  <a:lnTo>
                    <a:pt x="101871" y="31856"/>
                  </a:lnTo>
                  <a:cubicBezTo>
                    <a:pt x="102254" y="31891"/>
                    <a:pt x="102627" y="31909"/>
                    <a:pt x="102999" y="31909"/>
                  </a:cubicBezTo>
                  <a:cubicBezTo>
                    <a:pt x="108856" y="31909"/>
                    <a:pt x="113868" y="27460"/>
                    <a:pt x="114444" y="21513"/>
                  </a:cubicBezTo>
                  <a:cubicBezTo>
                    <a:pt x="115055" y="15188"/>
                    <a:pt x="110427" y="9558"/>
                    <a:pt x="104102" y="89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8352;p143">
              <a:extLst>
                <a:ext uri="{FF2B5EF4-FFF2-40B4-BE49-F238E27FC236}">
                  <a16:creationId xmlns:a16="http://schemas.microsoft.com/office/drawing/2014/main" id="{C27D620C-3583-13ED-8961-FF3AD262E2BE}"/>
                </a:ext>
              </a:extLst>
            </p:cNvPr>
            <p:cNvSpPr/>
            <p:nvPr/>
          </p:nvSpPr>
          <p:spPr>
            <a:xfrm>
              <a:off x="7345453" y="5438475"/>
              <a:ext cx="56346" cy="108682"/>
            </a:xfrm>
            <a:custGeom>
              <a:avLst/>
              <a:gdLst/>
              <a:ahLst/>
              <a:cxnLst/>
              <a:rect l="l" t="t" r="r" b="b"/>
              <a:pathLst>
                <a:path w="56346" h="108682" extrusionOk="0">
                  <a:moveTo>
                    <a:pt x="7345" y="107891"/>
                  </a:moveTo>
                  <a:cubicBezTo>
                    <a:pt x="8711" y="108424"/>
                    <a:pt x="10126" y="108682"/>
                    <a:pt x="11510" y="108682"/>
                  </a:cubicBezTo>
                  <a:cubicBezTo>
                    <a:pt x="16121" y="108682"/>
                    <a:pt x="20473" y="105894"/>
                    <a:pt x="22243" y="101338"/>
                  </a:cubicBezTo>
                  <a:lnTo>
                    <a:pt x="55559" y="15684"/>
                  </a:lnTo>
                  <a:cubicBezTo>
                    <a:pt x="57867" y="9760"/>
                    <a:pt x="54928" y="3087"/>
                    <a:pt x="49005" y="785"/>
                  </a:cubicBezTo>
                  <a:cubicBezTo>
                    <a:pt x="43082" y="-1517"/>
                    <a:pt x="36409" y="1415"/>
                    <a:pt x="34107" y="7338"/>
                  </a:cubicBezTo>
                  <a:lnTo>
                    <a:pt x="785" y="92992"/>
                  </a:lnTo>
                  <a:cubicBezTo>
                    <a:pt x="-1517" y="98916"/>
                    <a:pt x="1414" y="105589"/>
                    <a:pt x="7345" y="10789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8353;p143">
              <a:extLst>
                <a:ext uri="{FF2B5EF4-FFF2-40B4-BE49-F238E27FC236}">
                  <a16:creationId xmlns:a16="http://schemas.microsoft.com/office/drawing/2014/main" id="{84C1FC65-8610-D99C-035B-92C451FFEBB6}"/>
                </a:ext>
              </a:extLst>
            </p:cNvPr>
            <p:cNvSpPr/>
            <p:nvPr/>
          </p:nvSpPr>
          <p:spPr>
            <a:xfrm>
              <a:off x="6778823" y="5470252"/>
              <a:ext cx="704447" cy="741312"/>
            </a:xfrm>
            <a:custGeom>
              <a:avLst/>
              <a:gdLst/>
              <a:ahLst/>
              <a:cxnLst/>
              <a:rect l="l" t="t" r="r" b="b"/>
              <a:pathLst>
                <a:path w="704447" h="741312" extrusionOk="0">
                  <a:moveTo>
                    <a:pt x="492673" y="12671"/>
                  </a:moveTo>
                  <a:cubicBezTo>
                    <a:pt x="484940" y="147"/>
                    <a:pt x="468464" y="-3762"/>
                    <a:pt x="455934" y="3972"/>
                  </a:cubicBezTo>
                  <a:lnTo>
                    <a:pt x="442164" y="12467"/>
                  </a:lnTo>
                  <a:cubicBezTo>
                    <a:pt x="436090" y="16208"/>
                    <a:pt x="431845" y="22096"/>
                    <a:pt x="430203" y="29032"/>
                  </a:cubicBezTo>
                  <a:cubicBezTo>
                    <a:pt x="428559" y="35975"/>
                    <a:pt x="429716" y="43139"/>
                    <a:pt x="433458" y="49206"/>
                  </a:cubicBezTo>
                  <a:lnTo>
                    <a:pt x="441378" y="62036"/>
                  </a:lnTo>
                  <a:lnTo>
                    <a:pt x="260374" y="286115"/>
                  </a:lnTo>
                  <a:lnTo>
                    <a:pt x="222148" y="309700"/>
                  </a:lnTo>
                  <a:cubicBezTo>
                    <a:pt x="216741" y="313040"/>
                    <a:pt x="215062" y="320132"/>
                    <a:pt x="218402" y="325539"/>
                  </a:cubicBezTo>
                  <a:cubicBezTo>
                    <a:pt x="220578" y="329065"/>
                    <a:pt x="224349" y="331008"/>
                    <a:pt x="228209" y="331008"/>
                  </a:cubicBezTo>
                  <a:cubicBezTo>
                    <a:pt x="230266" y="331008"/>
                    <a:pt x="232359" y="330457"/>
                    <a:pt x="234241" y="329293"/>
                  </a:cubicBezTo>
                  <a:lnTo>
                    <a:pt x="264343" y="310719"/>
                  </a:lnTo>
                  <a:lnTo>
                    <a:pt x="323007" y="405798"/>
                  </a:lnTo>
                  <a:cubicBezTo>
                    <a:pt x="314530" y="405247"/>
                    <a:pt x="306077" y="407004"/>
                    <a:pt x="298397" y="410949"/>
                  </a:cubicBezTo>
                  <a:cubicBezTo>
                    <a:pt x="298259" y="411015"/>
                    <a:pt x="298127" y="411087"/>
                    <a:pt x="297989" y="411159"/>
                  </a:cubicBezTo>
                  <a:cubicBezTo>
                    <a:pt x="296957" y="411704"/>
                    <a:pt x="295932" y="412273"/>
                    <a:pt x="294931" y="412892"/>
                  </a:cubicBezTo>
                  <a:lnTo>
                    <a:pt x="260512" y="434235"/>
                  </a:lnTo>
                  <a:cubicBezTo>
                    <a:pt x="256735" y="436578"/>
                    <a:pt x="253252" y="439349"/>
                    <a:pt x="250086" y="442447"/>
                  </a:cubicBezTo>
                  <a:cubicBezTo>
                    <a:pt x="246255" y="446195"/>
                    <a:pt x="242905" y="450422"/>
                    <a:pt x="240194" y="455039"/>
                  </a:cubicBezTo>
                  <a:lnTo>
                    <a:pt x="231699" y="467843"/>
                  </a:lnTo>
                  <a:lnTo>
                    <a:pt x="225453" y="477244"/>
                  </a:lnTo>
                  <a:cubicBezTo>
                    <a:pt x="225398" y="477227"/>
                    <a:pt x="225338" y="477209"/>
                    <a:pt x="225290" y="477190"/>
                  </a:cubicBezTo>
                  <a:cubicBezTo>
                    <a:pt x="225195" y="477149"/>
                    <a:pt x="225104" y="477100"/>
                    <a:pt x="225008" y="477058"/>
                  </a:cubicBezTo>
                  <a:cubicBezTo>
                    <a:pt x="224523" y="476843"/>
                    <a:pt x="224044" y="476602"/>
                    <a:pt x="223582" y="476345"/>
                  </a:cubicBezTo>
                  <a:cubicBezTo>
                    <a:pt x="223479" y="476291"/>
                    <a:pt x="223384" y="476237"/>
                    <a:pt x="223287" y="476183"/>
                  </a:cubicBezTo>
                  <a:cubicBezTo>
                    <a:pt x="222778" y="475878"/>
                    <a:pt x="222280" y="475548"/>
                    <a:pt x="221808" y="475194"/>
                  </a:cubicBezTo>
                  <a:cubicBezTo>
                    <a:pt x="221705" y="475121"/>
                    <a:pt x="221610" y="475045"/>
                    <a:pt x="221513" y="474966"/>
                  </a:cubicBezTo>
                  <a:cubicBezTo>
                    <a:pt x="221082" y="474630"/>
                    <a:pt x="220657" y="474271"/>
                    <a:pt x="220255" y="473887"/>
                  </a:cubicBezTo>
                  <a:cubicBezTo>
                    <a:pt x="220207" y="473840"/>
                    <a:pt x="220152" y="473797"/>
                    <a:pt x="220104" y="473749"/>
                  </a:cubicBezTo>
                  <a:cubicBezTo>
                    <a:pt x="219673" y="473329"/>
                    <a:pt x="219265" y="472874"/>
                    <a:pt x="218875" y="472406"/>
                  </a:cubicBezTo>
                  <a:cubicBezTo>
                    <a:pt x="218792" y="472305"/>
                    <a:pt x="218714" y="472196"/>
                    <a:pt x="218629" y="472095"/>
                  </a:cubicBezTo>
                  <a:cubicBezTo>
                    <a:pt x="218245" y="471602"/>
                    <a:pt x="217880" y="471099"/>
                    <a:pt x="217550" y="470566"/>
                  </a:cubicBezTo>
                  <a:lnTo>
                    <a:pt x="167808" y="389947"/>
                  </a:lnTo>
                  <a:cubicBezTo>
                    <a:pt x="165458" y="386140"/>
                    <a:pt x="164732" y="381650"/>
                    <a:pt x="165763" y="377303"/>
                  </a:cubicBezTo>
                  <a:cubicBezTo>
                    <a:pt x="166795" y="372951"/>
                    <a:pt x="169456" y="369264"/>
                    <a:pt x="173258" y="366919"/>
                  </a:cubicBezTo>
                  <a:lnTo>
                    <a:pt x="188150" y="357735"/>
                  </a:lnTo>
                  <a:cubicBezTo>
                    <a:pt x="193557" y="354395"/>
                    <a:pt x="195242" y="347303"/>
                    <a:pt x="191902" y="341896"/>
                  </a:cubicBezTo>
                  <a:cubicBezTo>
                    <a:pt x="188563" y="336481"/>
                    <a:pt x="181470" y="334803"/>
                    <a:pt x="176063" y="338141"/>
                  </a:cubicBezTo>
                  <a:lnTo>
                    <a:pt x="161171" y="347327"/>
                  </a:lnTo>
                  <a:cubicBezTo>
                    <a:pt x="152136" y="352903"/>
                    <a:pt x="145811" y="361662"/>
                    <a:pt x="143359" y="371997"/>
                  </a:cubicBezTo>
                  <a:cubicBezTo>
                    <a:pt x="141782" y="378671"/>
                    <a:pt x="141950" y="385481"/>
                    <a:pt x="143761" y="391902"/>
                  </a:cubicBezTo>
                  <a:lnTo>
                    <a:pt x="132687" y="398736"/>
                  </a:lnTo>
                  <a:cubicBezTo>
                    <a:pt x="117873" y="407879"/>
                    <a:pt x="113257" y="427370"/>
                    <a:pt x="122399" y="442189"/>
                  </a:cubicBezTo>
                  <a:lnTo>
                    <a:pt x="150493" y="487724"/>
                  </a:lnTo>
                  <a:cubicBezTo>
                    <a:pt x="154919" y="494900"/>
                    <a:pt x="161879" y="499919"/>
                    <a:pt x="170085" y="501867"/>
                  </a:cubicBezTo>
                  <a:cubicBezTo>
                    <a:pt x="172520" y="502442"/>
                    <a:pt x="174978" y="502731"/>
                    <a:pt x="177425" y="502731"/>
                  </a:cubicBezTo>
                  <a:cubicBezTo>
                    <a:pt x="183209" y="502731"/>
                    <a:pt x="188893" y="501130"/>
                    <a:pt x="193941" y="498013"/>
                  </a:cubicBezTo>
                  <a:lnTo>
                    <a:pt x="205032" y="491171"/>
                  </a:lnTo>
                  <a:cubicBezTo>
                    <a:pt x="207347" y="493276"/>
                    <a:pt x="209882" y="495092"/>
                    <a:pt x="212604" y="496592"/>
                  </a:cubicBezTo>
                  <a:lnTo>
                    <a:pt x="180643" y="544733"/>
                  </a:lnTo>
                  <a:lnTo>
                    <a:pt x="173107" y="549876"/>
                  </a:lnTo>
                  <a:cubicBezTo>
                    <a:pt x="171537" y="549080"/>
                    <a:pt x="169811" y="548576"/>
                    <a:pt x="168000" y="548420"/>
                  </a:cubicBezTo>
                  <a:cubicBezTo>
                    <a:pt x="164295" y="548108"/>
                    <a:pt x="160697" y="549247"/>
                    <a:pt x="157861" y="551634"/>
                  </a:cubicBezTo>
                  <a:lnTo>
                    <a:pt x="138029" y="568325"/>
                  </a:lnTo>
                  <a:cubicBezTo>
                    <a:pt x="133407" y="565375"/>
                    <a:pt x="127346" y="565327"/>
                    <a:pt x="122597" y="568564"/>
                  </a:cubicBezTo>
                  <a:cubicBezTo>
                    <a:pt x="122375" y="568721"/>
                    <a:pt x="122154" y="568876"/>
                    <a:pt x="121944" y="569044"/>
                  </a:cubicBezTo>
                  <a:lnTo>
                    <a:pt x="10288" y="657181"/>
                  </a:lnTo>
                  <a:cubicBezTo>
                    <a:pt x="3747" y="662343"/>
                    <a:pt x="0" y="670083"/>
                    <a:pt x="0" y="678410"/>
                  </a:cubicBezTo>
                  <a:lnTo>
                    <a:pt x="0" y="714268"/>
                  </a:lnTo>
                  <a:cubicBezTo>
                    <a:pt x="0" y="729178"/>
                    <a:pt x="12134" y="741312"/>
                    <a:pt x="27045" y="741312"/>
                  </a:cubicBezTo>
                  <a:lnTo>
                    <a:pt x="209697" y="741312"/>
                  </a:lnTo>
                  <a:cubicBezTo>
                    <a:pt x="217934" y="741312"/>
                    <a:pt x="225620" y="737630"/>
                    <a:pt x="230782" y="731204"/>
                  </a:cubicBezTo>
                  <a:lnTo>
                    <a:pt x="245925" y="712361"/>
                  </a:lnTo>
                  <a:cubicBezTo>
                    <a:pt x="248576" y="709327"/>
                    <a:pt x="249703" y="705443"/>
                    <a:pt x="249302" y="701672"/>
                  </a:cubicBezTo>
                  <a:lnTo>
                    <a:pt x="269679" y="684519"/>
                  </a:lnTo>
                  <a:cubicBezTo>
                    <a:pt x="271670" y="682846"/>
                    <a:pt x="273102" y="680700"/>
                    <a:pt x="273906" y="678295"/>
                  </a:cubicBezTo>
                  <a:lnTo>
                    <a:pt x="320878" y="687925"/>
                  </a:lnTo>
                  <a:cubicBezTo>
                    <a:pt x="321574" y="688069"/>
                    <a:pt x="322275" y="688146"/>
                    <a:pt x="322983" y="688158"/>
                  </a:cubicBezTo>
                  <a:cubicBezTo>
                    <a:pt x="324356" y="688182"/>
                    <a:pt x="325724" y="688199"/>
                    <a:pt x="327090" y="688199"/>
                  </a:cubicBezTo>
                  <a:cubicBezTo>
                    <a:pt x="338223" y="688199"/>
                    <a:pt x="349284" y="687073"/>
                    <a:pt x="360909" y="680046"/>
                  </a:cubicBezTo>
                  <a:lnTo>
                    <a:pt x="408229" y="651863"/>
                  </a:lnTo>
                  <a:cubicBezTo>
                    <a:pt x="409021" y="651911"/>
                    <a:pt x="409813" y="651940"/>
                    <a:pt x="410598" y="651940"/>
                  </a:cubicBezTo>
                  <a:cubicBezTo>
                    <a:pt x="417427" y="651940"/>
                    <a:pt x="424153" y="650064"/>
                    <a:pt x="430131" y="646407"/>
                  </a:cubicBezTo>
                  <a:lnTo>
                    <a:pt x="468146" y="623169"/>
                  </a:lnTo>
                  <a:cubicBezTo>
                    <a:pt x="485827" y="612365"/>
                    <a:pt x="491426" y="589188"/>
                    <a:pt x="480622" y="571508"/>
                  </a:cubicBezTo>
                  <a:cubicBezTo>
                    <a:pt x="476936" y="565465"/>
                    <a:pt x="471720" y="560729"/>
                    <a:pt x="465557" y="557612"/>
                  </a:cubicBezTo>
                  <a:cubicBezTo>
                    <a:pt x="471523" y="546178"/>
                    <a:pt x="471539" y="531975"/>
                    <a:pt x="464340" y="520189"/>
                  </a:cubicBezTo>
                  <a:cubicBezTo>
                    <a:pt x="459112" y="511633"/>
                    <a:pt x="450892" y="505602"/>
                    <a:pt x="441174" y="503168"/>
                  </a:cubicBezTo>
                  <a:cubicBezTo>
                    <a:pt x="443183" y="493947"/>
                    <a:pt x="441797" y="483977"/>
                    <a:pt x="436503" y="475309"/>
                  </a:cubicBezTo>
                  <a:cubicBezTo>
                    <a:pt x="431503" y="467113"/>
                    <a:pt x="423746" y="461273"/>
                    <a:pt x="414579" y="458641"/>
                  </a:cubicBezTo>
                  <a:cubicBezTo>
                    <a:pt x="417085" y="449013"/>
                    <a:pt x="415850" y="438418"/>
                    <a:pt x="410268" y="429276"/>
                  </a:cubicBezTo>
                  <a:cubicBezTo>
                    <a:pt x="408817" y="426901"/>
                    <a:pt x="407121" y="424744"/>
                    <a:pt x="405244" y="422777"/>
                  </a:cubicBezTo>
                  <a:lnTo>
                    <a:pt x="633328" y="373130"/>
                  </a:lnTo>
                  <a:lnTo>
                    <a:pt x="641249" y="385961"/>
                  </a:lnTo>
                  <a:cubicBezTo>
                    <a:pt x="646290" y="394132"/>
                    <a:pt x="655050" y="398635"/>
                    <a:pt x="664013" y="398635"/>
                  </a:cubicBezTo>
                  <a:cubicBezTo>
                    <a:pt x="668791" y="398635"/>
                    <a:pt x="673628" y="397357"/>
                    <a:pt x="677987" y="394666"/>
                  </a:cubicBezTo>
                  <a:lnTo>
                    <a:pt x="691759" y="386170"/>
                  </a:lnTo>
                  <a:cubicBezTo>
                    <a:pt x="697826" y="382423"/>
                    <a:pt x="702075" y="376542"/>
                    <a:pt x="703719" y="369600"/>
                  </a:cubicBezTo>
                  <a:cubicBezTo>
                    <a:pt x="705361" y="362663"/>
                    <a:pt x="704204" y="355498"/>
                    <a:pt x="700458" y="349425"/>
                  </a:cubicBezTo>
                  <a:close/>
                  <a:moveTo>
                    <a:pt x="181860" y="478420"/>
                  </a:moveTo>
                  <a:cubicBezTo>
                    <a:pt x="179913" y="479618"/>
                    <a:pt x="177617" y="479990"/>
                    <a:pt x="175397" y="479463"/>
                  </a:cubicBezTo>
                  <a:cubicBezTo>
                    <a:pt x="173173" y="478935"/>
                    <a:pt x="171290" y="477574"/>
                    <a:pt x="170085" y="475631"/>
                  </a:cubicBezTo>
                  <a:lnTo>
                    <a:pt x="141992" y="430098"/>
                  </a:lnTo>
                  <a:cubicBezTo>
                    <a:pt x="139516" y="426086"/>
                    <a:pt x="140769" y="420805"/>
                    <a:pt x="144780" y="418323"/>
                  </a:cubicBezTo>
                  <a:lnTo>
                    <a:pt x="154546" y="412298"/>
                  </a:lnTo>
                  <a:lnTo>
                    <a:pt x="191626" y="472388"/>
                  </a:lnTo>
                  <a:close/>
                  <a:moveTo>
                    <a:pt x="212832" y="716785"/>
                  </a:moveTo>
                  <a:cubicBezTo>
                    <a:pt x="212065" y="717744"/>
                    <a:pt x="210926" y="718290"/>
                    <a:pt x="209697" y="718290"/>
                  </a:cubicBezTo>
                  <a:lnTo>
                    <a:pt x="27045" y="718290"/>
                  </a:lnTo>
                  <a:cubicBezTo>
                    <a:pt x="24826" y="718290"/>
                    <a:pt x="23022" y="716485"/>
                    <a:pt x="23022" y="714268"/>
                  </a:cubicBezTo>
                  <a:lnTo>
                    <a:pt x="23022" y="678410"/>
                  </a:lnTo>
                  <a:cubicBezTo>
                    <a:pt x="23022" y="677169"/>
                    <a:pt x="23579" y="676018"/>
                    <a:pt x="24551" y="675250"/>
                  </a:cubicBezTo>
                  <a:lnTo>
                    <a:pt x="129276" y="592582"/>
                  </a:lnTo>
                  <a:lnTo>
                    <a:pt x="223665" y="703308"/>
                  </a:lnTo>
                  <a:close/>
                  <a:moveTo>
                    <a:pt x="236238" y="682571"/>
                  </a:moveTo>
                  <a:lnTo>
                    <a:pt x="153443" y="585441"/>
                  </a:lnTo>
                  <a:lnTo>
                    <a:pt x="165704" y="575124"/>
                  </a:lnTo>
                  <a:lnTo>
                    <a:pt x="247881" y="672781"/>
                  </a:lnTo>
                  <a:close/>
                  <a:moveTo>
                    <a:pt x="349069" y="660304"/>
                  </a:moveTo>
                  <a:cubicBezTo>
                    <a:pt x="342042" y="664554"/>
                    <a:pt x="335447" y="665305"/>
                    <a:pt x="324451" y="665161"/>
                  </a:cubicBezTo>
                  <a:lnTo>
                    <a:pt x="265477" y="653068"/>
                  </a:lnTo>
                  <a:cubicBezTo>
                    <a:pt x="264079" y="652779"/>
                    <a:pt x="262671" y="652756"/>
                    <a:pt x="261310" y="652977"/>
                  </a:cubicBezTo>
                  <a:lnTo>
                    <a:pt x="188917" y="566957"/>
                  </a:lnTo>
                  <a:lnTo>
                    <a:pt x="195475" y="562479"/>
                  </a:lnTo>
                  <a:cubicBezTo>
                    <a:pt x="195481" y="562479"/>
                    <a:pt x="195488" y="562474"/>
                    <a:pt x="195500" y="562468"/>
                  </a:cubicBezTo>
                  <a:cubicBezTo>
                    <a:pt x="195607" y="562390"/>
                    <a:pt x="195716" y="562299"/>
                    <a:pt x="195824" y="562221"/>
                  </a:cubicBezTo>
                  <a:cubicBezTo>
                    <a:pt x="196069" y="562035"/>
                    <a:pt x="196315" y="561849"/>
                    <a:pt x="196544" y="561651"/>
                  </a:cubicBezTo>
                  <a:cubicBezTo>
                    <a:pt x="196657" y="561550"/>
                    <a:pt x="196765" y="561443"/>
                    <a:pt x="196872" y="561340"/>
                  </a:cubicBezTo>
                  <a:cubicBezTo>
                    <a:pt x="197107" y="561125"/>
                    <a:pt x="197322" y="560902"/>
                    <a:pt x="197532" y="560669"/>
                  </a:cubicBezTo>
                  <a:cubicBezTo>
                    <a:pt x="197616" y="560578"/>
                    <a:pt x="197705" y="560483"/>
                    <a:pt x="197784" y="560387"/>
                  </a:cubicBezTo>
                  <a:cubicBezTo>
                    <a:pt x="198042" y="560075"/>
                    <a:pt x="198287" y="559757"/>
                    <a:pt x="198510" y="559427"/>
                  </a:cubicBezTo>
                  <a:cubicBezTo>
                    <a:pt x="198533" y="559398"/>
                    <a:pt x="198557" y="559374"/>
                    <a:pt x="198576" y="559343"/>
                  </a:cubicBezTo>
                  <a:lnTo>
                    <a:pt x="198629" y="559266"/>
                  </a:lnTo>
                  <a:cubicBezTo>
                    <a:pt x="198648" y="559236"/>
                    <a:pt x="198665" y="559206"/>
                    <a:pt x="198683" y="559176"/>
                  </a:cubicBezTo>
                  <a:lnTo>
                    <a:pt x="259559" y="467490"/>
                  </a:lnTo>
                  <a:cubicBezTo>
                    <a:pt x="259691" y="467292"/>
                    <a:pt x="259817" y="467088"/>
                    <a:pt x="259936" y="466884"/>
                  </a:cubicBezTo>
                  <a:cubicBezTo>
                    <a:pt x="263006" y="461578"/>
                    <a:pt x="267402" y="457058"/>
                    <a:pt x="272648" y="453803"/>
                  </a:cubicBezTo>
                  <a:lnTo>
                    <a:pt x="307065" y="432460"/>
                  </a:lnTo>
                  <a:cubicBezTo>
                    <a:pt x="307701" y="432064"/>
                    <a:pt x="308348" y="431710"/>
                    <a:pt x="309002" y="431380"/>
                  </a:cubicBezTo>
                  <a:cubicBezTo>
                    <a:pt x="309295" y="431231"/>
                    <a:pt x="309596" y="431105"/>
                    <a:pt x="309889" y="430967"/>
                  </a:cubicBezTo>
                  <a:cubicBezTo>
                    <a:pt x="310238" y="430811"/>
                    <a:pt x="310578" y="430655"/>
                    <a:pt x="310933" y="430517"/>
                  </a:cubicBezTo>
                  <a:cubicBezTo>
                    <a:pt x="311335" y="430355"/>
                    <a:pt x="311736" y="430206"/>
                    <a:pt x="312150" y="430068"/>
                  </a:cubicBezTo>
                  <a:cubicBezTo>
                    <a:pt x="312360" y="429989"/>
                    <a:pt x="312575" y="429923"/>
                    <a:pt x="312792" y="429857"/>
                  </a:cubicBezTo>
                  <a:cubicBezTo>
                    <a:pt x="313295" y="429702"/>
                    <a:pt x="313805" y="429552"/>
                    <a:pt x="314314" y="429426"/>
                  </a:cubicBezTo>
                  <a:cubicBezTo>
                    <a:pt x="314314" y="429426"/>
                    <a:pt x="314320" y="429426"/>
                    <a:pt x="314320" y="429426"/>
                  </a:cubicBezTo>
                  <a:cubicBezTo>
                    <a:pt x="316173" y="428976"/>
                    <a:pt x="318054" y="428754"/>
                    <a:pt x="319931" y="428743"/>
                  </a:cubicBezTo>
                  <a:cubicBezTo>
                    <a:pt x="319973" y="428743"/>
                    <a:pt x="320016" y="428743"/>
                    <a:pt x="320051" y="428743"/>
                  </a:cubicBezTo>
                  <a:cubicBezTo>
                    <a:pt x="320604" y="428743"/>
                    <a:pt x="321148" y="428766"/>
                    <a:pt x="321695" y="428803"/>
                  </a:cubicBezTo>
                  <a:cubicBezTo>
                    <a:pt x="321868" y="428820"/>
                    <a:pt x="322042" y="428832"/>
                    <a:pt x="322221" y="428851"/>
                  </a:cubicBezTo>
                  <a:cubicBezTo>
                    <a:pt x="322708" y="428892"/>
                    <a:pt x="323187" y="428947"/>
                    <a:pt x="323667" y="429018"/>
                  </a:cubicBezTo>
                  <a:cubicBezTo>
                    <a:pt x="323948" y="429061"/>
                    <a:pt x="324236" y="429121"/>
                    <a:pt x="324524" y="429174"/>
                  </a:cubicBezTo>
                  <a:cubicBezTo>
                    <a:pt x="325256" y="429313"/>
                    <a:pt x="325982" y="429486"/>
                    <a:pt x="326694" y="429696"/>
                  </a:cubicBezTo>
                  <a:cubicBezTo>
                    <a:pt x="326970" y="429775"/>
                    <a:pt x="327252" y="429845"/>
                    <a:pt x="327521" y="429930"/>
                  </a:cubicBezTo>
                  <a:cubicBezTo>
                    <a:pt x="327888" y="430055"/>
                    <a:pt x="328241" y="430194"/>
                    <a:pt x="328601" y="430338"/>
                  </a:cubicBezTo>
                  <a:cubicBezTo>
                    <a:pt x="328882" y="430445"/>
                    <a:pt x="329171" y="430553"/>
                    <a:pt x="329446" y="430672"/>
                  </a:cubicBezTo>
                  <a:cubicBezTo>
                    <a:pt x="329800" y="430823"/>
                    <a:pt x="330153" y="430992"/>
                    <a:pt x="330501" y="431165"/>
                  </a:cubicBezTo>
                  <a:cubicBezTo>
                    <a:pt x="330765" y="431297"/>
                    <a:pt x="331023" y="431429"/>
                    <a:pt x="331275" y="431567"/>
                  </a:cubicBezTo>
                  <a:cubicBezTo>
                    <a:pt x="331622" y="431753"/>
                    <a:pt x="331970" y="431951"/>
                    <a:pt x="332313" y="432160"/>
                  </a:cubicBezTo>
                  <a:cubicBezTo>
                    <a:pt x="332546" y="432304"/>
                    <a:pt x="332773" y="432454"/>
                    <a:pt x="333002" y="432603"/>
                  </a:cubicBezTo>
                  <a:cubicBezTo>
                    <a:pt x="333342" y="432832"/>
                    <a:pt x="333685" y="433059"/>
                    <a:pt x="334015" y="433311"/>
                  </a:cubicBezTo>
                  <a:cubicBezTo>
                    <a:pt x="334219" y="433461"/>
                    <a:pt x="334411" y="433622"/>
                    <a:pt x="334602" y="433779"/>
                  </a:cubicBezTo>
                  <a:cubicBezTo>
                    <a:pt x="334943" y="434049"/>
                    <a:pt x="335279" y="434319"/>
                    <a:pt x="335603" y="434612"/>
                  </a:cubicBezTo>
                  <a:cubicBezTo>
                    <a:pt x="337175" y="436027"/>
                    <a:pt x="338553" y="437657"/>
                    <a:pt x="339680" y="439497"/>
                  </a:cubicBezTo>
                  <a:lnTo>
                    <a:pt x="340525" y="440883"/>
                  </a:lnTo>
                  <a:lnTo>
                    <a:pt x="352797" y="460908"/>
                  </a:lnTo>
                  <a:lnTo>
                    <a:pt x="368199" y="486040"/>
                  </a:lnTo>
                  <a:lnTo>
                    <a:pt x="372114" y="492437"/>
                  </a:lnTo>
                  <a:cubicBezTo>
                    <a:pt x="372486" y="493042"/>
                    <a:pt x="372793" y="493671"/>
                    <a:pt x="373026" y="494325"/>
                  </a:cubicBezTo>
                  <a:cubicBezTo>
                    <a:pt x="373746" y="496291"/>
                    <a:pt x="373859" y="498438"/>
                    <a:pt x="373350" y="500561"/>
                  </a:cubicBezTo>
                  <a:cubicBezTo>
                    <a:pt x="372618" y="503612"/>
                    <a:pt x="370693" y="506225"/>
                    <a:pt x="367935" y="507911"/>
                  </a:cubicBezTo>
                  <a:lnTo>
                    <a:pt x="361012" y="512144"/>
                  </a:lnTo>
                  <a:cubicBezTo>
                    <a:pt x="361012" y="512144"/>
                    <a:pt x="361005" y="512148"/>
                    <a:pt x="361005" y="512148"/>
                  </a:cubicBezTo>
                  <a:cubicBezTo>
                    <a:pt x="360525" y="512437"/>
                    <a:pt x="360040" y="512682"/>
                    <a:pt x="359537" y="512899"/>
                  </a:cubicBezTo>
                  <a:cubicBezTo>
                    <a:pt x="359429" y="512946"/>
                    <a:pt x="359320" y="512994"/>
                    <a:pt x="359213" y="513037"/>
                  </a:cubicBezTo>
                  <a:cubicBezTo>
                    <a:pt x="358716" y="513239"/>
                    <a:pt x="358212" y="513408"/>
                    <a:pt x="357701" y="513540"/>
                  </a:cubicBezTo>
                  <a:cubicBezTo>
                    <a:pt x="357641" y="513557"/>
                    <a:pt x="357575" y="513569"/>
                    <a:pt x="357515" y="513582"/>
                  </a:cubicBezTo>
                  <a:cubicBezTo>
                    <a:pt x="357036" y="513695"/>
                    <a:pt x="356556" y="513780"/>
                    <a:pt x="356077" y="513833"/>
                  </a:cubicBezTo>
                  <a:cubicBezTo>
                    <a:pt x="355981" y="513846"/>
                    <a:pt x="355892" y="513858"/>
                    <a:pt x="355795" y="513870"/>
                  </a:cubicBezTo>
                  <a:cubicBezTo>
                    <a:pt x="355279" y="513912"/>
                    <a:pt x="354763" y="513924"/>
                    <a:pt x="354254" y="513906"/>
                  </a:cubicBezTo>
                  <a:cubicBezTo>
                    <a:pt x="354159" y="513899"/>
                    <a:pt x="354062" y="513893"/>
                    <a:pt x="353967" y="513887"/>
                  </a:cubicBezTo>
                  <a:cubicBezTo>
                    <a:pt x="353445" y="513852"/>
                    <a:pt x="352929" y="513792"/>
                    <a:pt x="352420" y="513689"/>
                  </a:cubicBezTo>
                  <a:cubicBezTo>
                    <a:pt x="352414" y="513683"/>
                    <a:pt x="352408" y="513683"/>
                    <a:pt x="352401" y="513683"/>
                  </a:cubicBezTo>
                  <a:cubicBezTo>
                    <a:pt x="351857" y="513569"/>
                    <a:pt x="351329" y="513414"/>
                    <a:pt x="350807" y="513223"/>
                  </a:cubicBezTo>
                  <a:cubicBezTo>
                    <a:pt x="350759" y="513204"/>
                    <a:pt x="350718" y="513192"/>
                    <a:pt x="350669" y="513173"/>
                  </a:cubicBezTo>
                  <a:cubicBezTo>
                    <a:pt x="349602" y="512767"/>
                    <a:pt x="348595" y="512191"/>
                    <a:pt x="347690" y="511453"/>
                  </a:cubicBezTo>
                  <a:cubicBezTo>
                    <a:pt x="347683" y="511453"/>
                    <a:pt x="347683" y="511447"/>
                    <a:pt x="347683" y="511447"/>
                  </a:cubicBezTo>
                  <a:cubicBezTo>
                    <a:pt x="347228" y="511075"/>
                    <a:pt x="346821" y="510679"/>
                    <a:pt x="346443" y="510260"/>
                  </a:cubicBezTo>
                  <a:cubicBezTo>
                    <a:pt x="346413" y="510225"/>
                    <a:pt x="346383" y="510188"/>
                    <a:pt x="346347" y="510147"/>
                  </a:cubicBezTo>
                  <a:cubicBezTo>
                    <a:pt x="345988" y="509726"/>
                    <a:pt x="345651" y="509289"/>
                    <a:pt x="345369" y="508821"/>
                  </a:cubicBezTo>
                  <a:lnTo>
                    <a:pt x="333895" y="490063"/>
                  </a:lnTo>
                  <a:cubicBezTo>
                    <a:pt x="329621" y="483072"/>
                    <a:pt x="322840" y="478168"/>
                    <a:pt x="314799" y="476262"/>
                  </a:cubicBezTo>
                  <a:cubicBezTo>
                    <a:pt x="306562" y="474300"/>
                    <a:pt x="298025" y="475703"/>
                    <a:pt x="290770" y="480206"/>
                  </a:cubicBezTo>
                  <a:cubicBezTo>
                    <a:pt x="287851" y="482017"/>
                    <a:pt x="285896" y="485032"/>
                    <a:pt x="285429" y="488431"/>
                  </a:cubicBezTo>
                  <a:cubicBezTo>
                    <a:pt x="285297" y="489415"/>
                    <a:pt x="285135" y="490380"/>
                    <a:pt x="284961" y="491333"/>
                  </a:cubicBezTo>
                  <a:cubicBezTo>
                    <a:pt x="284829" y="492029"/>
                    <a:pt x="284679" y="492718"/>
                    <a:pt x="284524" y="493402"/>
                  </a:cubicBezTo>
                  <a:cubicBezTo>
                    <a:pt x="284476" y="493629"/>
                    <a:pt x="284427" y="493863"/>
                    <a:pt x="284373" y="494091"/>
                  </a:cubicBezTo>
                  <a:cubicBezTo>
                    <a:pt x="284169" y="494954"/>
                    <a:pt x="283948" y="495806"/>
                    <a:pt x="283703" y="496645"/>
                  </a:cubicBezTo>
                  <a:cubicBezTo>
                    <a:pt x="283697" y="496674"/>
                    <a:pt x="283684" y="496711"/>
                    <a:pt x="283672" y="496747"/>
                  </a:cubicBezTo>
                  <a:cubicBezTo>
                    <a:pt x="282383" y="501165"/>
                    <a:pt x="280573" y="505260"/>
                    <a:pt x="278247" y="508983"/>
                  </a:cubicBezTo>
                  <a:cubicBezTo>
                    <a:pt x="278240" y="508990"/>
                    <a:pt x="278240" y="508996"/>
                    <a:pt x="278240" y="509002"/>
                  </a:cubicBezTo>
                  <a:cubicBezTo>
                    <a:pt x="273954" y="515872"/>
                    <a:pt x="267899" y="521681"/>
                    <a:pt x="259961" y="526508"/>
                  </a:cubicBezTo>
                  <a:cubicBezTo>
                    <a:pt x="254529" y="529811"/>
                    <a:pt x="252803" y="536892"/>
                    <a:pt x="256106" y="542324"/>
                  </a:cubicBezTo>
                  <a:cubicBezTo>
                    <a:pt x="259410" y="547755"/>
                    <a:pt x="266490" y="549482"/>
                    <a:pt x="271922" y="546178"/>
                  </a:cubicBezTo>
                  <a:cubicBezTo>
                    <a:pt x="277527" y="542767"/>
                    <a:pt x="282496" y="538941"/>
                    <a:pt x="286844" y="534727"/>
                  </a:cubicBezTo>
                  <a:lnTo>
                    <a:pt x="334914" y="610537"/>
                  </a:lnTo>
                  <a:cubicBezTo>
                    <a:pt x="343768" y="624272"/>
                    <a:pt x="359075" y="632241"/>
                    <a:pt x="374908" y="632241"/>
                  </a:cubicBezTo>
                  <a:cubicBezTo>
                    <a:pt x="375747" y="632241"/>
                    <a:pt x="376587" y="632198"/>
                    <a:pt x="377426" y="632150"/>
                  </a:cubicBezTo>
                  <a:cubicBezTo>
                    <a:pt x="377756" y="632750"/>
                    <a:pt x="378092" y="633343"/>
                    <a:pt x="378451" y="633937"/>
                  </a:cubicBezTo>
                  <a:cubicBezTo>
                    <a:pt x="379807" y="636148"/>
                    <a:pt x="381364" y="638188"/>
                    <a:pt x="383097" y="640041"/>
                  </a:cubicBezTo>
                  <a:close/>
                  <a:moveTo>
                    <a:pt x="358835" y="575675"/>
                  </a:moveTo>
                  <a:cubicBezTo>
                    <a:pt x="358835" y="575681"/>
                    <a:pt x="358841" y="575687"/>
                    <a:pt x="358841" y="575693"/>
                  </a:cubicBezTo>
                  <a:cubicBezTo>
                    <a:pt x="359033" y="576232"/>
                    <a:pt x="359242" y="576760"/>
                    <a:pt x="359464" y="577294"/>
                  </a:cubicBezTo>
                  <a:cubicBezTo>
                    <a:pt x="359489" y="577354"/>
                    <a:pt x="359512" y="577420"/>
                    <a:pt x="359543" y="577486"/>
                  </a:cubicBezTo>
                  <a:cubicBezTo>
                    <a:pt x="359741" y="577965"/>
                    <a:pt x="359956" y="578439"/>
                    <a:pt x="360178" y="578912"/>
                  </a:cubicBezTo>
                  <a:cubicBezTo>
                    <a:pt x="360232" y="579014"/>
                    <a:pt x="360273" y="579128"/>
                    <a:pt x="360327" y="579235"/>
                  </a:cubicBezTo>
                  <a:cubicBezTo>
                    <a:pt x="360537" y="579679"/>
                    <a:pt x="360771" y="580118"/>
                    <a:pt x="360999" y="580555"/>
                  </a:cubicBezTo>
                  <a:cubicBezTo>
                    <a:pt x="361071" y="580687"/>
                    <a:pt x="361131" y="580819"/>
                    <a:pt x="361203" y="580945"/>
                  </a:cubicBezTo>
                  <a:cubicBezTo>
                    <a:pt x="361509" y="581508"/>
                    <a:pt x="361833" y="582066"/>
                    <a:pt x="362169" y="582617"/>
                  </a:cubicBezTo>
                  <a:cubicBezTo>
                    <a:pt x="362744" y="583565"/>
                    <a:pt x="363374" y="584471"/>
                    <a:pt x="364021" y="585352"/>
                  </a:cubicBezTo>
                  <a:cubicBezTo>
                    <a:pt x="364255" y="585663"/>
                    <a:pt x="364494" y="585968"/>
                    <a:pt x="364735" y="586274"/>
                  </a:cubicBezTo>
                  <a:cubicBezTo>
                    <a:pt x="365160" y="586814"/>
                    <a:pt x="365598" y="587336"/>
                    <a:pt x="366047" y="587852"/>
                  </a:cubicBezTo>
                  <a:cubicBezTo>
                    <a:pt x="366365" y="588211"/>
                    <a:pt x="366676" y="588582"/>
                    <a:pt x="367006" y="588931"/>
                  </a:cubicBezTo>
                  <a:cubicBezTo>
                    <a:pt x="367252" y="589195"/>
                    <a:pt x="367522" y="589434"/>
                    <a:pt x="367780" y="589692"/>
                  </a:cubicBezTo>
                  <a:cubicBezTo>
                    <a:pt x="368709" y="590620"/>
                    <a:pt x="369680" y="591497"/>
                    <a:pt x="370699" y="592324"/>
                  </a:cubicBezTo>
                  <a:cubicBezTo>
                    <a:pt x="370808" y="592407"/>
                    <a:pt x="370909" y="592497"/>
                    <a:pt x="371017" y="592576"/>
                  </a:cubicBezTo>
                  <a:cubicBezTo>
                    <a:pt x="372995" y="594146"/>
                    <a:pt x="375118" y="595507"/>
                    <a:pt x="377379" y="596652"/>
                  </a:cubicBezTo>
                  <a:cubicBezTo>
                    <a:pt x="375297" y="600567"/>
                    <a:pt x="373925" y="604811"/>
                    <a:pt x="373313" y="609182"/>
                  </a:cubicBezTo>
                  <a:cubicBezTo>
                    <a:pt x="365723" y="608708"/>
                    <a:pt x="358541" y="604710"/>
                    <a:pt x="354309" y="598139"/>
                  </a:cubicBezTo>
                  <a:lnTo>
                    <a:pt x="301388" y="514679"/>
                  </a:lnTo>
                  <a:cubicBezTo>
                    <a:pt x="303841" y="509613"/>
                    <a:pt x="305728" y="504206"/>
                    <a:pt x="307012" y="498444"/>
                  </a:cubicBezTo>
                  <a:cubicBezTo>
                    <a:pt x="307833" y="498396"/>
                    <a:pt x="308660" y="498467"/>
                    <a:pt x="309476" y="498659"/>
                  </a:cubicBezTo>
                  <a:cubicBezTo>
                    <a:pt x="311502" y="499139"/>
                    <a:pt x="313198" y="500356"/>
                    <a:pt x="314254" y="502077"/>
                  </a:cubicBezTo>
                  <a:lnTo>
                    <a:pt x="325728" y="520837"/>
                  </a:lnTo>
                  <a:cubicBezTo>
                    <a:pt x="325747" y="520860"/>
                    <a:pt x="325765" y="520884"/>
                    <a:pt x="325784" y="520913"/>
                  </a:cubicBezTo>
                  <a:cubicBezTo>
                    <a:pt x="326347" y="521831"/>
                    <a:pt x="326952" y="522718"/>
                    <a:pt x="327605" y="523576"/>
                  </a:cubicBezTo>
                  <a:cubicBezTo>
                    <a:pt x="328086" y="524205"/>
                    <a:pt x="328601" y="524793"/>
                    <a:pt x="329117" y="525381"/>
                  </a:cubicBezTo>
                  <a:cubicBezTo>
                    <a:pt x="329297" y="525584"/>
                    <a:pt x="329458" y="525806"/>
                    <a:pt x="329644" y="526010"/>
                  </a:cubicBezTo>
                  <a:cubicBezTo>
                    <a:pt x="329668" y="526112"/>
                    <a:pt x="329697" y="526213"/>
                    <a:pt x="329722" y="526316"/>
                  </a:cubicBezTo>
                  <a:cubicBezTo>
                    <a:pt x="329901" y="527112"/>
                    <a:pt x="330106" y="527904"/>
                    <a:pt x="330333" y="528690"/>
                  </a:cubicBezTo>
                  <a:cubicBezTo>
                    <a:pt x="330405" y="528917"/>
                    <a:pt x="330471" y="529146"/>
                    <a:pt x="330537" y="529373"/>
                  </a:cubicBezTo>
                  <a:cubicBezTo>
                    <a:pt x="330819" y="530260"/>
                    <a:pt x="331118" y="531141"/>
                    <a:pt x="331467" y="532005"/>
                  </a:cubicBezTo>
                  <a:cubicBezTo>
                    <a:pt x="331496" y="532096"/>
                    <a:pt x="331539" y="532179"/>
                    <a:pt x="331574" y="532263"/>
                  </a:cubicBezTo>
                  <a:cubicBezTo>
                    <a:pt x="331892" y="533055"/>
                    <a:pt x="332247" y="533827"/>
                    <a:pt x="332624" y="534595"/>
                  </a:cubicBezTo>
                  <a:cubicBezTo>
                    <a:pt x="332732" y="534817"/>
                    <a:pt x="332839" y="535038"/>
                    <a:pt x="332954" y="535254"/>
                  </a:cubicBezTo>
                  <a:cubicBezTo>
                    <a:pt x="333385" y="536094"/>
                    <a:pt x="333835" y="536921"/>
                    <a:pt x="334326" y="537736"/>
                  </a:cubicBezTo>
                  <a:cubicBezTo>
                    <a:pt x="339548" y="546287"/>
                    <a:pt x="347756" y="552304"/>
                    <a:pt x="357455" y="554751"/>
                  </a:cubicBezTo>
                  <a:cubicBezTo>
                    <a:pt x="355957" y="561610"/>
                    <a:pt x="356377" y="568869"/>
                    <a:pt x="358835" y="575675"/>
                  </a:cubicBezTo>
                  <a:close/>
                  <a:moveTo>
                    <a:pt x="366179" y="438676"/>
                  </a:moveTo>
                  <a:lnTo>
                    <a:pt x="370045" y="436314"/>
                  </a:lnTo>
                  <a:cubicBezTo>
                    <a:pt x="373457" y="434228"/>
                    <a:pt x="377474" y="433599"/>
                    <a:pt x="381364" y="434534"/>
                  </a:cubicBezTo>
                  <a:cubicBezTo>
                    <a:pt x="385250" y="435475"/>
                    <a:pt x="388535" y="437867"/>
                    <a:pt x="390616" y="441279"/>
                  </a:cubicBezTo>
                  <a:cubicBezTo>
                    <a:pt x="394915" y="448318"/>
                    <a:pt x="392690" y="457543"/>
                    <a:pt x="385651" y="461842"/>
                  </a:cubicBezTo>
                  <a:lnTo>
                    <a:pt x="381809" y="464192"/>
                  </a:lnTo>
                  <a:lnTo>
                    <a:pt x="370429" y="445626"/>
                  </a:lnTo>
                  <a:close/>
                  <a:moveTo>
                    <a:pt x="451965" y="576945"/>
                  </a:moveTo>
                  <a:cubicBezTo>
                    <a:pt x="455748" y="577857"/>
                    <a:pt x="458943" y="580188"/>
                    <a:pt x="460977" y="583511"/>
                  </a:cubicBezTo>
                  <a:cubicBezTo>
                    <a:pt x="465161" y="590363"/>
                    <a:pt x="462991" y="599344"/>
                    <a:pt x="456138" y="603534"/>
                  </a:cubicBezTo>
                  <a:lnTo>
                    <a:pt x="418123" y="626772"/>
                  </a:lnTo>
                  <a:cubicBezTo>
                    <a:pt x="415070" y="628637"/>
                    <a:pt x="411521" y="629291"/>
                    <a:pt x="408027" y="628679"/>
                  </a:cubicBezTo>
                  <a:cubicBezTo>
                    <a:pt x="407829" y="628637"/>
                    <a:pt x="407625" y="628590"/>
                    <a:pt x="407421" y="628559"/>
                  </a:cubicBezTo>
                  <a:cubicBezTo>
                    <a:pt x="407319" y="628534"/>
                    <a:pt x="407210" y="628524"/>
                    <a:pt x="407109" y="628499"/>
                  </a:cubicBezTo>
                  <a:cubicBezTo>
                    <a:pt x="403320" y="627587"/>
                    <a:pt x="400124" y="625256"/>
                    <a:pt x="398092" y="621935"/>
                  </a:cubicBezTo>
                  <a:cubicBezTo>
                    <a:pt x="397180" y="620441"/>
                    <a:pt x="396593" y="618853"/>
                    <a:pt x="396264" y="617234"/>
                  </a:cubicBezTo>
                  <a:cubicBezTo>
                    <a:pt x="396258" y="617186"/>
                    <a:pt x="396258" y="617145"/>
                    <a:pt x="396246" y="617102"/>
                  </a:cubicBezTo>
                  <a:cubicBezTo>
                    <a:pt x="395334" y="612371"/>
                    <a:pt x="396857" y="607540"/>
                    <a:pt x="400106" y="604182"/>
                  </a:cubicBezTo>
                  <a:cubicBezTo>
                    <a:pt x="400196" y="604093"/>
                    <a:pt x="400281" y="603996"/>
                    <a:pt x="400370" y="603913"/>
                  </a:cubicBezTo>
                  <a:cubicBezTo>
                    <a:pt x="400539" y="603751"/>
                    <a:pt x="400712" y="603594"/>
                    <a:pt x="400885" y="603439"/>
                  </a:cubicBezTo>
                  <a:cubicBezTo>
                    <a:pt x="401059" y="603282"/>
                    <a:pt x="401240" y="603127"/>
                    <a:pt x="401432" y="602983"/>
                  </a:cubicBezTo>
                  <a:cubicBezTo>
                    <a:pt x="401570" y="602870"/>
                    <a:pt x="401700" y="602762"/>
                    <a:pt x="401845" y="602653"/>
                  </a:cubicBezTo>
                  <a:cubicBezTo>
                    <a:pt x="402187" y="602401"/>
                    <a:pt x="402529" y="602162"/>
                    <a:pt x="402894" y="601933"/>
                  </a:cubicBezTo>
                  <a:cubicBezTo>
                    <a:pt x="402907" y="601929"/>
                    <a:pt x="402917" y="601923"/>
                    <a:pt x="402924" y="601916"/>
                  </a:cubicBezTo>
                  <a:lnTo>
                    <a:pt x="410478" y="597300"/>
                  </a:lnTo>
                  <a:cubicBezTo>
                    <a:pt x="411808" y="596683"/>
                    <a:pt x="413116" y="596004"/>
                    <a:pt x="414387" y="595231"/>
                  </a:cubicBezTo>
                  <a:lnTo>
                    <a:pt x="443470" y="577449"/>
                  </a:lnTo>
                  <a:cubicBezTo>
                    <a:pt x="446168" y="576442"/>
                    <a:pt x="449099" y="576256"/>
                    <a:pt x="451965" y="576945"/>
                  </a:cubicBezTo>
                  <a:close/>
                  <a:moveTo>
                    <a:pt x="425485" y="526489"/>
                  </a:moveTo>
                  <a:cubicBezTo>
                    <a:pt x="428578" y="525008"/>
                    <a:pt x="432055" y="524637"/>
                    <a:pt x="435437" y="525452"/>
                  </a:cubicBezTo>
                  <a:cubicBezTo>
                    <a:pt x="439321" y="526388"/>
                    <a:pt x="442607" y="528785"/>
                    <a:pt x="444693" y="532197"/>
                  </a:cubicBezTo>
                  <a:cubicBezTo>
                    <a:pt x="448992" y="539236"/>
                    <a:pt x="446762" y="548457"/>
                    <a:pt x="439729" y="552754"/>
                  </a:cubicBezTo>
                  <a:lnTo>
                    <a:pt x="432883" y="556939"/>
                  </a:lnTo>
                  <a:cubicBezTo>
                    <a:pt x="431540" y="557556"/>
                    <a:pt x="430220" y="558253"/>
                    <a:pt x="428943" y="559031"/>
                  </a:cubicBezTo>
                  <a:lnTo>
                    <a:pt x="400011" y="576712"/>
                  </a:lnTo>
                  <a:cubicBezTo>
                    <a:pt x="394608" y="578835"/>
                    <a:pt x="388529" y="577587"/>
                    <a:pt x="384399" y="573775"/>
                  </a:cubicBezTo>
                  <a:cubicBezTo>
                    <a:pt x="384393" y="573768"/>
                    <a:pt x="384393" y="573768"/>
                    <a:pt x="384393" y="573768"/>
                  </a:cubicBezTo>
                  <a:cubicBezTo>
                    <a:pt x="384069" y="573469"/>
                    <a:pt x="383763" y="573162"/>
                    <a:pt x="383470" y="572834"/>
                  </a:cubicBezTo>
                  <a:cubicBezTo>
                    <a:pt x="383392" y="572743"/>
                    <a:pt x="383320" y="572647"/>
                    <a:pt x="383241" y="572558"/>
                  </a:cubicBezTo>
                  <a:cubicBezTo>
                    <a:pt x="383025" y="572306"/>
                    <a:pt x="382810" y="572054"/>
                    <a:pt x="382606" y="571784"/>
                  </a:cubicBezTo>
                  <a:cubicBezTo>
                    <a:pt x="382324" y="571406"/>
                    <a:pt x="382061" y="571017"/>
                    <a:pt x="381809" y="570614"/>
                  </a:cubicBezTo>
                  <a:cubicBezTo>
                    <a:pt x="381556" y="570195"/>
                    <a:pt x="381329" y="569775"/>
                    <a:pt x="381119" y="569344"/>
                  </a:cubicBezTo>
                  <a:cubicBezTo>
                    <a:pt x="381053" y="569206"/>
                    <a:pt x="380999" y="569067"/>
                    <a:pt x="380933" y="568925"/>
                  </a:cubicBezTo>
                  <a:cubicBezTo>
                    <a:pt x="380801" y="568630"/>
                    <a:pt x="380669" y="568331"/>
                    <a:pt x="380556" y="568025"/>
                  </a:cubicBezTo>
                  <a:cubicBezTo>
                    <a:pt x="380496" y="567863"/>
                    <a:pt x="380448" y="567708"/>
                    <a:pt x="380394" y="567545"/>
                  </a:cubicBezTo>
                  <a:cubicBezTo>
                    <a:pt x="380298" y="567252"/>
                    <a:pt x="380209" y="566963"/>
                    <a:pt x="380130" y="566670"/>
                  </a:cubicBezTo>
                  <a:cubicBezTo>
                    <a:pt x="380087" y="566507"/>
                    <a:pt x="380046" y="566340"/>
                    <a:pt x="380011" y="566179"/>
                  </a:cubicBezTo>
                  <a:cubicBezTo>
                    <a:pt x="379945" y="565884"/>
                    <a:pt x="379885" y="565585"/>
                    <a:pt x="379830" y="565280"/>
                  </a:cubicBezTo>
                  <a:cubicBezTo>
                    <a:pt x="379807" y="565123"/>
                    <a:pt x="379782" y="564966"/>
                    <a:pt x="379759" y="564811"/>
                  </a:cubicBezTo>
                  <a:cubicBezTo>
                    <a:pt x="379716" y="564500"/>
                    <a:pt x="379687" y="564188"/>
                    <a:pt x="379668" y="563877"/>
                  </a:cubicBezTo>
                  <a:cubicBezTo>
                    <a:pt x="379656" y="563726"/>
                    <a:pt x="379644" y="563576"/>
                    <a:pt x="379638" y="563427"/>
                  </a:cubicBezTo>
                  <a:cubicBezTo>
                    <a:pt x="379627" y="563103"/>
                    <a:pt x="379627" y="562779"/>
                    <a:pt x="379638" y="562462"/>
                  </a:cubicBezTo>
                  <a:cubicBezTo>
                    <a:pt x="379638" y="562317"/>
                    <a:pt x="379638" y="562179"/>
                    <a:pt x="379650" y="562041"/>
                  </a:cubicBezTo>
                  <a:cubicBezTo>
                    <a:pt x="379662" y="561711"/>
                    <a:pt x="379704" y="561387"/>
                    <a:pt x="379741" y="561065"/>
                  </a:cubicBezTo>
                  <a:cubicBezTo>
                    <a:pt x="379759" y="560927"/>
                    <a:pt x="379765" y="560789"/>
                    <a:pt x="379788" y="560651"/>
                  </a:cubicBezTo>
                  <a:cubicBezTo>
                    <a:pt x="379830" y="560362"/>
                    <a:pt x="379891" y="560075"/>
                    <a:pt x="379951" y="559788"/>
                  </a:cubicBezTo>
                  <a:cubicBezTo>
                    <a:pt x="380603" y="556706"/>
                    <a:pt x="382216" y="553822"/>
                    <a:pt x="384747" y="551609"/>
                  </a:cubicBezTo>
                  <a:cubicBezTo>
                    <a:pt x="384848" y="551520"/>
                    <a:pt x="384939" y="551411"/>
                    <a:pt x="385040" y="551322"/>
                  </a:cubicBezTo>
                  <a:cubicBezTo>
                    <a:pt x="385184" y="551196"/>
                    <a:pt x="385323" y="551070"/>
                    <a:pt x="385472" y="550951"/>
                  </a:cubicBezTo>
                  <a:cubicBezTo>
                    <a:pt x="385832" y="550747"/>
                    <a:pt x="386197" y="550561"/>
                    <a:pt x="386550" y="550345"/>
                  </a:cubicBezTo>
                  <a:lnTo>
                    <a:pt x="423901" y="527515"/>
                  </a:lnTo>
                  <a:cubicBezTo>
                    <a:pt x="424441" y="527185"/>
                    <a:pt x="424969" y="526844"/>
                    <a:pt x="425485" y="526489"/>
                  </a:cubicBezTo>
                  <a:close/>
                  <a:moveTo>
                    <a:pt x="407600" y="480565"/>
                  </a:moveTo>
                  <a:cubicBezTo>
                    <a:pt x="411485" y="481502"/>
                    <a:pt x="414771" y="483899"/>
                    <a:pt x="416856" y="487311"/>
                  </a:cubicBezTo>
                  <a:cubicBezTo>
                    <a:pt x="420862" y="493869"/>
                    <a:pt x="419195" y="502329"/>
                    <a:pt x="413254" y="506933"/>
                  </a:cubicBezTo>
                  <a:cubicBezTo>
                    <a:pt x="412871" y="507143"/>
                    <a:pt x="412493" y="507358"/>
                    <a:pt x="412115" y="507587"/>
                  </a:cubicBezTo>
                  <a:lnTo>
                    <a:pt x="383278" y="525212"/>
                  </a:lnTo>
                  <a:cubicBezTo>
                    <a:pt x="383373" y="525140"/>
                    <a:pt x="383464" y="525057"/>
                    <a:pt x="383559" y="524979"/>
                  </a:cubicBezTo>
                  <a:cubicBezTo>
                    <a:pt x="384112" y="524542"/>
                    <a:pt x="384663" y="524098"/>
                    <a:pt x="385178" y="523630"/>
                  </a:cubicBezTo>
                  <a:cubicBezTo>
                    <a:pt x="385502" y="523341"/>
                    <a:pt x="385808" y="523036"/>
                    <a:pt x="386119" y="522737"/>
                  </a:cubicBezTo>
                  <a:cubicBezTo>
                    <a:pt x="386587" y="522281"/>
                    <a:pt x="387055" y="521819"/>
                    <a:pt x="387499" y="521334"/>
                  </a:cubicBezTo>
                  <a:cubicBezTo>
                    <a:pt x="387804" y="521010"/>
                    <a:pt x="388091" y="520668"/>
                    <a:pt x="388380" y="520332"/>
                  </a:cubicBezTo>
                  <a:cubicBezTo>
                    <a:pt x="388793" y="519841"/>
                    <a:pt x="389201" y="519349"/>
                    <a:pt x="389585" y="518840"/>
                  </a:cubicBezTo>
                  <a:cubicBezTo>
                    <a:pt x="389855" y="518485"/>
                    <a:pt x="390125" y="518126"/>
                    <a:pt x="390381" y="517755"/>
                  </a:cubicBezTo>
                  <a:cubicBezTo>
                    <a:pt x="390748" y="517233"/>
                    <a:pt x="391095" y="516699"/>
                    <a:pt x="391437" y="516154"/>
                  </a:cubicBezTo>
                  <a:cubicBezTo>
                    <a:pt x="391671" y="515776"/>
                    <a:pt x="391905" y="515405"/>
                    <a:pt x="392120" y="515021"/>
                  </a:cubicBezTo>
                  <a:cubicBezTo>
                    <a:pt x="392450" y="514446"/>
                    <a:pt x="392749" y="513852"/>
                    <a:pt x="393044" y="513258"/>
                  </a:cubicBezTo>
                  <a:cubicBezTo>
                    <a:pt x="393230" y="512880"/>
                    <a:pt x="393428" y="512515"/>
                    <a:pt x="393595" y="512131"/>
                  </a:cubicBezTo>
                  <a:cubicBezTo>
                    <a:pt x="393896" y="511465"/>
                    <a:pt x="394158" y="510782"/>
                    <a:pt x="394422" y="510093"/>
                  </a:cubicBezTo>
                  <a:cubicBezTo>
                    <a:pt x="394542" y="509763"/>
                    <a:pt x="394686" y="509439"/>
                    <a:pt x="394800" y="509103"/>
                  </a:cubicBezTo>
                  <a:cubicBezTo>
                    <a:pt x="395154" y="508066"/>
                    <a:pt x="395472" y="507017"/>
                    <a:pt x="395730" y="505943"/>
                  </a:cubicBezTo>
                  <a:cubicBezTo>
                    <a:pt x="395976" y="504919"/>
                    <a:pt x="396167" y="503888"/>
                    <a:pt x="396318" y="502857"/>
                  </a:cubicBezTo>
                  <a:cubicBezTo>
                    <a:pt x="396365" y="502527"/>
                    <a:pt x="396390" y="502197"/>
                    <a:pt x="396431" y="501867"/>
                  </a:cubicBezTo>
                  <a:cubicBezTo>
                    <a:pt x="396516" y="501159"/>
                    <a:pt x="396582" y="500458"/>
                    <a:pt x="396623" y="499750"/>
                  </a:cubicBezTo>
                  <a:cubicBezTo>
                    <a:pt x="396642" y="499366"/>
                    <a:pt x="396648" y="498983"/>
                    <a:pt x="396652" y="498599"/>
                  </a:cubicBezTo>
                  <a:cubicBezTo>
                    <a:pt x="396671" y="497941"/>
                    <a:pt x="396665" y="497287"/>
                    <a:pt x="396642" y="496633"/>
                  </a:cubicBezTo>
                  <a:cubicBezTo>
                    <a:pt x="396629" y="496243"/>
                    <a:pt x="396605" y="495853"/>
                    <a:pt x="396582" y="495464"/>
                  </a:cubicBezTo>
                  <a:cubicBezTo>
                    <a:pt x="396533" y="494805"/>
                    <a:pt x="396454" y="494145"/>
                    <a:pt x="396372" y="493491"/>
                  </a:cubicBezTo>
                  <a:cubicBezTo>
                    <a:pt x="396324" y="493126"/>
                    <a:pt x="396281" y="492761"/>
                    <a:pt x="396221" y="492400"/>
                  </a:cubicBezTo>
                  <a:cubicBezTo>
                    <a:pt x="396095" y="491657"/>
                    <a:pt x="395940" y="490925"/>
                    <a:pt x="395759" y="490195"/>
                  </a:cubicBezTo>
                  <a:cubicBezTo>
                    <a:pt x="395699" y="489931"/>
                    <a:pt x="395652" y="489660"/>
                    <a:pt x="395586" y="489396"/>
                  </a:cubicBezTo>
                  <a:cubicBezTo>
                    <a:pt x="395322" y="488408"/>
                    <a:pt x="395022" y="487430"/>
                    <a:pt x="394668" y="486465"/>
                  </a:cubicBezTo>
                  <a:cubicBezTo>
                    <a:pt x="394597" y="486279"/>
                    <a:pt x="394513" y="486094"/>
                    <a:pt x="394435" y="485902"/>
                  </a:cubicBezTo>
                  <a:cubicBezTo>
                    <a:pt x="394183" y="485254"/>
                    <a:pt x="393937" y="484600"/>
                    <a:pt x="393643" y="483965"/>
                  </a:cubicBezTo>
                  <a:lnTo>
                    <a:pt x="396287" y="482346"/>
                  </a:lnTo>
                  <a:cubicBezTo>
                    <a:pt x="399699" y="480260"/>
                    <a:pt x="403716" y="479631"/>
                    <a:pt x="407600" y="480565"/>
                  </a:cubicBezTo>
                  <a:close/>
                  <a:moveTo>
                    <a:pt x="681314" y="364299"/>
                  </a:moveTo>
                  <a:cubicBezTo>
                    <a:pt x="681182" y="364851"/>
                    <a:pt x="680793" y="365883"/>
                    <a:pt x="679666" y="366578"/>
                  </a:cubicBezTo>
                  <a:lnTo>
                    <a:pt x="665894" y="375079"/>
                  </a:lnTo>
                  <a:cubicBezTo>
                    <a:pt x="664174" y="376140"/>
                    <a:pt x="661902" y="375607"/>
                    <a:pt x="660834" y="373881"/>
                  </a:cubicBezTo>
                  <a:lnTo>
                    <a:pt x="515850" y="138901"/>
                  </a:lnTo>
                  <a:cubicBezTo>
                    <a:pt x="512518" y="133494"/>
                    <a:pt x="505424" y="131815"/>
                    <a:pt x="500011" y="135149"/>
                  </a:cubicBezTo>
                  <a:cubicBezTo>
                    <a:pt x="494604" y="138488"/>
                    <a:pt x="492925" y="145581"/>
                    <a:pt x="496265" y="150988"/>
                  </a:cubicBezTo>
                  <a:lnTo>
                    <a:pt x="620517" y="352363"/>
                  </a:lnTo>
                  <a:lnTo>
                    <a:pt x="353020" y="410594"/>
                  </a:lnTo>
                  <a:lnTo>
                    <a:pt x="282174" y="295767"/>
                  </a:lnTo>
                  <a:lnTo>
                    <a:pt x="454196" y="82810"/>
                  </a:lnTo>
                  <a:lnTo>
                    <a:pt x="468092" y="105340"/>
                  </a:lnTo>
                  <a:cubicBezTo>
                    <a:pt x="471432" y="110748"/>
                    <a:pt x="478524" y="112426"/>
                    <a:pt x="483933" y="109093"/>
                  </a:cubicBezTo>
                  <a:cubicBezTo>
                    <a:pt x="489346" y="105754"/>
                    <a:pt x="491025" y="98661"/>
                    <a:pt x="487685" y="93247"/>
                  </a:cubicBezTo>
                  <a:lnTo>
                    <a:pt x="453051" y="37120"/>
                  </a:lnTo>
                  <a:cubicBezTo>
                    <a:pt x="452355" y="35992"/>
                    <a:pt x="452470" y="34895"/>
                    <a:pt x="452602" y="34344"/>
                  </a:cubicBezTo>
                  <a:cubicBezTo>
                    <a:pt x="452732" y="33786"/>
                    <a:pt x="453122" y="32755"/>
                    <a:pt x="454250" y="32060"/>
                  </a:cubicBezTo>
                  <a:lnTo>
                    <a:pt x="468020" y="23564"/>
                  </a:lnTo>
                  <a:cubicBezTo>
                    <a:pt x="469747" y="22497"/>
                    <a:pt x="472014" y="23037"/>
                    <a:pt x="473080" y="24763"/>
                  </a:cubicBezTo>
                  <a:lnTo>
                    <a:pt x="680865" y="361524"/>
                  </a:lnTo>
                  <a:cubicBezTo>
                    <a:pt x="681560" y="362651"/>
                    <a:pt x="681446" y="363748"/>
                    <a:pt x="681314" y="3642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8804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85"/>
          <p:cNvSpPr txBox="1">
            <a:spLocks noGrp="1"/>
          </p:cNvSpPr>
          <p:nvPr>
            <p:ph type="title" idx="6"/>
          </p:nvPr>
        </p:nvSpPr>
        <p:spPr>
          <a:xfrm>
            <a:off x="536999" y="563313"/>
            <a:ext cx="4562825" cy="5460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Definition of the onset time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BF553C-B490-E279-1ACE-608FAF6CF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4514" y="1463893"/>
            <a:ext cx="3054361" cy="23227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42723E8-C325-FF9A-94EB-1A34AB6644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3267" y="3846232"/>
            <a:ext cx="1597290" cy="10729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A62891C-649E-57D1-A123-ACDBE40815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607" y="3683711"/>
            <a:ext cx="4737003" cy="9815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9B079B9A-7F10-0DE2-2704-0CF60A832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5703" y="1345369"/>
            <a:ext cx="4448811" cy="2656905"/>
          </a:xfrm>
        </p:spPr>
        <p:txBody>
          <a:bodyPr/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/>
            </a:pPr>
            <a:r>
              <a:rPr lang="en-US" sz="1200">
                <a:latin typeface="Montserrat" panose="00000500000000000000" pitchFamily="2" charset="0"/>
              </a:rPr>
              <a:t>- The main objective here is to predict the onset time of the cascading failure without generating the full profile of failure propagation which requires </a:t>
            </a:r>
            <a:r>
              <a:rPr lang="en-US" sz="1200" err="1">
                <a:latin typeface="Montserrat" panose="00000500000000000000" pitchFamily="2" charset="0"/>
              </a:rPr>
              <a:t>tim</a:t>
            </a:r>
            <a:r>
              <a:rPr lang="en-US" sz="1200">
                <a:latin typeface="Montserrat" panose="00000500000000000000" pitchFamily="2" charset="0"/>
              </a:rPr>
              <a:t>-consuming simulations.</a:t>
            </a:r>
            <a:br>
              <a:rPr lang="en-US" sz="1400" kern="1200">
                <a:solidFill>
                  <a:schemeClr val="accent1"/>
                </a:solidFill>
                <a:latin typeface="Montserrat" panose="00000500000000000000" pitchFamily="2" charset="0"/>
                <a:ea typeface="+mn-ea"/>
                <a:cs typeface="+mn-cs"/>
              </a:rPr>
            </a:br>
            <a:r>
              <a:rPr lang="en-US" sz="1400" kern="1200">
                <a:solidFill>
                  <a:schemeClr val="accent1"/>
                </a:solidFill>
                <a:latin typeface="Montserrat" panose="00000500000000000000" pitchFamily="2" charset="0"/>
                <a:ea typeface="+mn-ea"/>
                <a:cs typeface="+mn-cs"/>
              </a:rPr>
              <a:t>- </a:t>
            </a:r>
            <a:r>
              <a:rPr lang="en-US" sz="1200">
                <a:latin typeface="Montserrat" panose="00000500000000000000" pitchFamily="2" charset="0"/>
                <a:sym typeface="Montserrat"/>
              </a:rPr>
              <a:t>The onset time, defined as the time after which the failure propagation rate increases dramatically, can be identified when the number of failed components, denoted by ∆F during a short enough time duration ∆t.</a:t>
            </a:r>
            <a:b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02C8F"/>
                </a:solidFill>
                <a:effectLst/>
                <a:uLnTx/>
                <a:uFillTx/>
                <a:latin typeface="Sabon Next LT"/>
                <a:ea typeface="+mn-ea"/>
                <a:cs typeface="+mn-cs"/>
              </a:rPr>
            </a:br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A8969B9-7F89-082C-BD39-C95D9A5FE5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78960" y="203618"/>
            <a:ext cx="359695" cy="35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74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79"/>
          <p:cNvSpPr txBox="1">
            <a:spLocks noGrp="1"/>
          </p:cNvSpPr>
          <p:nvPr>
            <p:ph type="subTitle" idx="1"/>
          </p:nvPr>
        </p:nvSpPr>
        <p:spPr>
          <a:xfrm flipH="1">
            <a:off x="3122341" y="791231"/>
            <a:ext cx="4997030" cy="3344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latin typeface="Montserrat" panose="00000500000000000000" pitchFamily="2" charset="0"/>
              </a:rPr>
              <a:t>We use three different classifier to classify the </a:t>
            </a:r>
            <a:r>
              <a:rPr lang="en-US" sz="1200" b="1" u="sng">
                <a:latin typeface="Montserrat" panose="00000500000000000000" pitchFamily="2" charset="0"/>
              </a:rPr>
              <a:t>onset time</a:t>
            </a:r>
            <a:r>
              <a:rPr lang="en-US" sz="1200">
                <a:latin typeface="Montserrat" panose="00000500000000000000" pitchFamily="2" charset="0"/>
              </a:rPr>
              <a:t> into three different classes in terms of the </a:t>
            </a:r>
            <a:r>
              <a:rPr lang="en-US" sz="1200" b="1">
                <a:latin typeface="Montserrat" panose="00000500000000000000" pitchFamily="2" charset="0"/>
              </a:rPr>
              <a:t>degree of urgency</a:t>
            </a:r>
            <a:r>
              <a:rPr lang="en-US" sz="1200">
                <a:latin typeface="Montserrat" panose="00000500000000000000" pitchFamily="2" charset="0"/>
              </a:rPr>
              <a:t>. (based on length of onset time)</a:t>
            </a:r>
          </a:p>
          <a:p>
            <a:pPr marL="0" indent="0"/>
            <a:endParaRPr lang="en-US" sz="1200">
              <a:latin typeface="Montserrat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latin typeface="Montserrat" panose="00000500000000000000" pitchFamily="2" charset="0"/>
              </a:rPr>
              <a:t>Using 150-Bus UIUC power system network </a:t>
            </a:r>
            <a:r>
              <a:rPr lang="en-US" sz="1200">
                <a:latin typeface="Montserrat" panose="00000500000000000000" pitchFamily="2" charset="0"/>
                <a:sym typeface="Wingdings" panose="05000000000000000000" pitchFamily="2" charset="2"/>
              </a:rPr>
              <a:t> Synthetic</a:t>
            </a:r>
          </a:p>
          <a:p>
            <a:endParaRPr lang="en-US" sz="1200">
              <a:latin typeface="Montserrat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latin typeface="Montserrat" panose="00000500000000000000" pitchFamily="2" charset="0"/>
              </a:rPr>
              <a:t>Includes topological information as well as an adjacency matrix.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latin typeface="Montserrat" panose="00000500000000000000" pitchFamily="2" charset="0"/>
              </a:rPr>
              <a:t>The features are obtained by comparing the magnitudes of node and line power before and after a small disturbance, i.e., the k lines that are tripped initially corresponding to the well-known N − k security criteria.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>
              <a:latin typeface="Montserrat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>
                <a:latin typeface="Montserrat" panose="00000500000000000000" pitchFamily="2" charset="0"/>
              </a:rPr>
              <a:t>They perform training and testing on the samples generated from the simulations.</a:t>
            </a:r>
          </a:p>
        </p:txBody>
      </p:sp>
      <p:sp>
        <p:nvSpPr>
          <p:cNvPr id="625" name="Google Shape;625;p79"/>
          <p:cNvSpPr txBox="1">
            <a:spLocks noGrp="1"/>
          </p:cNvSpPr>
          <p:nvPr>
            <p:ph type="title"/>
          </p:nvPr>
        </p:nvSpPr>
        <p:spPr>
          <a:xfrm flipH="1">
            <a:off x="3377073" y="253166"/>
            <a:ext cx="3545400" cy="48602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tx1"/>
                </a:solidFill>
                <a:latin typeface="Playfair Display" panose="00000500000000000000" pitchFamily="2" charset="0"/>
              </a:rPr>
              <a:t>General</a:t>
            </a:r>
            <a:r>
              <a:rPr lang="en-US" sz="900">
                <a:solidFill>
                  <a:schemeClr val="tx1"/>
                </a:solidFill>
                <a:latin typeface="Playfair Display" panose="00000500000000000000" pitchFamily="2" charset="0"/>
              </a:rPr>
              <a:t> </a:t>
            </a:r>
            <a:r>
              <a:rPr lang="en-US" sz="2400">
                <a:solidFill>
                  <a:schemeClr val="tx1"/>
                </a:solidFill>
                <a:latin typeface="Playfair Display" panose="00000500000000000000" pitchFamily="2" charset="0"/>
              </a:rPr>
              <a:t>Info</a:t>
            </a:r>
            <a:endParaRPr sz="2400">
              <a:solidFill>
                <a:schemeClr val="tx1"/>
              </a:solidFill>
              <a:latin typeface="Playfair Display" panose="00000500000000000000" pitchFamily="2" charset="0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6D1E901D-BCBF-04F1-66DF-9D0BDA61C444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0820" r="10820"/>
          <a:stretch>
            <a:fillRect/>
          </a:stretch>
        </p:blipFill>
        <p:spPr>
          <a:xfrm>
            <a:off x="180899" y="437206"/>
            <a:ext cx="2737763" cy="34932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0113AC-8CB1-3F6A-2632-D7CF262F72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847" y="4136185"/>
            <a:ext cx="7720713" cy="84571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384034E-B4E8-F4CE-3645-126C97CFC7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2441" y="228382"/>
            <a:ext cx="420660" cy="41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315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46" name="Google Shape;646;p81"/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717150" y="990380"/>
                <a:ext cx="7709700" cy="283687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0" lang="en-US" sz="1800" b="0" i="1" u="none" strike="noStrike" kern="100" cap="none" spc="0" normalizeH="0" baseline="0" noProof="0" smtClean="0">
                          <a:ln>
                            <a:noFill/>
                          </a:ln>
                          <a:solidFill>
                            <a:srgbClr val="A6BFA5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  <a:sym typeface="Playfair Display"/>
                        </a:rPr>
                        <m:t>∆</m:t>
                      </m:r>
                      <m:sSub>
                        <m:sSubPr>
                          <m:ctrlP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</m:ctrlPr>
                        </m:sSubPr>
                        <m:e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𝑀</m:t>
                          </m:r>
                        </m:e>
                        <m:sub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𝑝</m:t>
                          </m:r>
                        </m:sub>
                      </m:sSub>
                      <m:r>
                        <a:rPr kumimoji="0" lang="en-US" sz="1800" b="0" i="1" u="none" strike="noStrike" kern="100" cap="none" spc="0" normalizeH="0" baseline="0" noProof="0">
                          <a:ln>
                            <a:noFill/>
                          </a:ln>
                          <a:solidFill>
                            <a:srgbClr val="A6BFA5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  <a:sym typeface="Playfair Display"/>
                        </a:rPr>
                        <m:t>=</m:t>
                      </m:r>
                      <m:sSub>
                        <m:sSubPr>
                          <m:ctrlP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</m:ctrlPr>
                        </m:sSubPr>
                        <m:e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𝑀</m:t>
                          </m:r>
                        </m:e>
                        <m:sub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𝑝</m:t>
                          </m:r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,</m:t>
                          </m:r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𝑁</m:t>
                          </m:r>
                        </m:sub>
                      </m:sSub>
                      <m:r>
                        <a:rPr kumimoji="0" lang="en-US" sz="1800" b="0" i="1" u="none" strike="noStrike" kern="100" cap="none" spc="0" normalizeH="0" baseline="0" noProof="0">
                          <a:ln>
                            <a:noFill/>
                          </a:ln>
                          <a:solidFill>
                            <a:srgbClr val="A6BFA5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  <a:sym typeface="Playfair Display"/>
                        </a:rPr>
                        <m:t>−</m:t>
                      </m:r>
                      <m:sSub>
                        <m:sSubPr>
                          <m:ctrlP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</m:ctrlPr>
                        </m:sSubPr>
                        <m:e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𝑀</m:t>
                          </m:r>
                        </m:e>
                        <m:sub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𝑝</m:t>
                          </m:r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,</m:t>
                          </m:r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𝑁</m:t>
                          </m:r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−</m:t>
                          </m:r>
                          <m:r>
                            <a:rPr kumimoji="0" lang="en-US" sz="1800" b="0" i="1" u="none" strike="noStrike" kern="100" cap="none" spc="0" normalizeH="0" baseline="0" noProof="0">
                              <a:ln>
                                <a:noFill/>
                              </a:ln>
                              <a:solidFill>
                                <a:srgbClr val="A6BFA5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Arial" panose="020B0604020202020204" pitchFamily="34" charset="0"/>
                              <a:sym typeface="Playfair Display"/>
                            </a:rPr>
                            <m:t>𝑘</m:t>
                          </m:r>
                        </m:sub>
                      </m:sSub>
                    </m:oMath>
                  </m:oMathPara>
                </a14:m>
                <a:endParaRPr sz="1800"/>
              </a:p>
            </p:txBody>
          </p:sp>
        </mc:Choice>
        <mc:Fallback xmlns="">
          <p:sp>
            <p:nvSpPr>
              <p:cNvPr id="646" name="Google Shape;646;p81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717150" y="990380"/>
                <a:ext cx="7709700" cy="283687"/>
              </a:xfrm>
              <a:prstGeom prst="rect">
                <a:avLst/>
              </a:prstGeom>
              <a:blipFill>
                <a:blip r:embed="rId3"/>
                <a:stretch>
                  <a:fillRect t="-276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46E1F53B-F81C-2BF8-7687-BE185B9A99AD}"/>
              </a:ext>
            </a:extLst>
          </p:cNvPr>
          <p:cNvSpPr txBox="1"/>
          <p:nvPr/>
        </p:nvSpPr>
        <p:spPr>
          <a:xfrm>
            <a:off x="717150" y="359438"/>
            <a:ext cx="4572000" cy="33855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600" b="1">
                <a:latin typeface="Montserrat" panose="00000500000000000000" pitchFamily="2" charset="0"/>
              </a:rPr>
              <a:t>Features construction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ABB141-DF73-8EEB-287F-75EC1651B289}"/>
              </a:ext>
            </a:extLst>
          </p:cNvPr>
          <p:cNvSpPr txBox="1"/>
          <p:nvPr/>
        </p:nvSpPr>
        <p:spPr>
          <a:xfrm>
            <a:off x="836341" y="1264855"/>
            <a:ext cx="7512205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ontserrat" panose="00000500000000000000" pitchFamily="2" charset="0"/>
                <a:ea typeface="+mn-ea"/>
                <a:cs typeface="+mn-cs"/>
              </a:rPr>
              <a:t>𝑴_(𝒑,𝑵) (𝒊,𝒋): Matrix containing the power on each power line. Obtained by power flow calculation after fixing all variables including the admittance matrix, node injected currents and voltages and others.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ontserrat" panose="00000500000000000000" pitchFamily="2" charset="0"/>
                <a:ea typeface="+mn-ea"/>
                <a:cs typeface="+mn-cs"/>
              </a:rPr>
              <a:t>Non-diagonal elements (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ontserrat" panose="00000500000000000000" pitchFamily="2" charset="0"/>
                <a:ea typeface="+mn-ea"/>
                <a:cs typeface="+mn-cs"/>
              </a:rPr>
              <a:t>i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ontserrat" panose="00000500000000000000" pitchFamily="2" charset="0"/>
                <a:ea typeface="+mn-ea"/>
                <a:cs typeface="+mn-cs"/>
              </a:rPr>
              <a:t> &lt;&gt; j): power between the nodes (on each line)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ontserrat" panose="00000500000000000000" pitchFamily="2" charset="0"/>
                <a:ea typeface="+mn-ea"/>
                <a:cs typeface="+mn-cs"/>
              </a:rPr>
              <a:t>Diagonal elements (</a:t>
            </a:r>
            <a:r>
              <a:rPr kumimoji="0" lang="en-US" sz="1200" b="0" i="0" u="none" strike="noStrike" kern="1200" cap="none" spc="0" normalizeH="0" baseline="0" noProof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ontserrat" panose="00000500000000000000" pitchFamily="2" charset="0"/>
                <a:ea typeface="+mn-ea"/>
                <a:cs typeface="+mn-cs"/>
              </a:rPr>
              <a:t>i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ontserrat" panose="00000500000000000000" pitchFamily="2" charset="0"/>
                <a:ea typeface="+mn-ea"/>
                <a:cs typeface="+mn-cs"/>
              </a:rPr>
              <a:t> = j): power injected or generated on each node.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0C226"/>
              </a:buClr>
              <a:buSzPct val="80000"/>
              <a:buFont typeface="Wingdings 3" charset="2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Montserrat" panose="00000500000000000000" pitchFamily="2" charset="0"/>
                <a:ea typeface="+mn-ea"/>
                <a:cs typeface="+mn-cs"/>
              </a:rPr>
              <a:t>𝑴_(𝒑,𝑵−𝒌) (𝒊,𝒋): The same matrix after removing k power lines and changing the admittance matrix and other variables accordingly.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A71B21-E2A8-A010-5C36-0F4B3EF30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341" y="3059733"/>
            <a:ext cx="7162800" cy="1169437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B030453-84D2-BFA5-621E-400CDFA34B5E}"/>
                  </a:ext>
                </a:extLst>
              </p:cNvPr>
              <p:cNvSpPr txBox="1"/>
              <p:nvPr/>
            </p:nvSpPr>
            <p:spPr>
              <a:xfrm>
                <a:off x="836341" y="3137842"/>
                <a:ext cx="7351337" cy="101527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rPr>
                  <a:t>Theye only include the important features:</a:t>
                </a:r>
              </a:p>
              <a:p>
                <a:pPr marL="457200" marR="0" lvl="1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11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𝑿</m:t>
                        </m:r>
                      </m:e>
                      <m:sub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𝒏</m:t>
                        </m:r>
                      </m:sub>
                    </m:sSub>
                  </m:oMath>
                </a14:m>
                <a:r>
                  <a: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rPr>
                  <a:t>: Elements of the matrix </a:t>
                </a:r>
                <a14:m>
                  <m:oMath xmlns:m="http://schemas.openxmlformats.org/officeDocument/2006/math"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∆</m:t>
                    </m:r>
                    <m:sSub>
                      <m:sSubPr>
                        <m:ctrlPr>
                          <a:rPr kumimoji="0" lang="en-US" sz="11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𝑴</m:t>
                        </m:r>
                      </m:e>
                      <m:sub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𝒑</m:t>
                        </m:r>
                      </m:sub>
                    </m:sSub>
                  </m:oMath>
                </a14:m>
                <a:r>
                  <a: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rPr>
                  <a:t> for node power changes (injection and generation) or </a:t>
                </a:r>
                <a14:m>
                  <m:oMath xmlns:m="http://schemas.openxmlformats.org/officeDocument/2006/math"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∆</m:t>
                    </m:r>
                    <m:sSub>
                      <m:sSubPr>
                        <m:ctrlPr>
                          <a:rPr kumimoji="0" lang="en-US" sz="11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𝑴</m:t>
                        </m:r>
                      </m:e>
                      <m:sub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𝒑</m:t>
                        </m:r>
                      </m:sub>
                    </m:sSub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(</m:t>
                    </m:r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𝒊</m:t>
                    </m:r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,</m:t>
                    </m:r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𝒊</m:t>
                    </m:r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)</m:t>
                    </m:r>
                  </m:oMath>
                </a14:m>
                <a:endParaRPr kumimoji="0" 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Montserrat" panose="00000500000000000000" pitchFamily="2" charset="0"/>
                  <a:ea typeface="+mn-ea"/>
                  <a:cs typeface="+mn-cs"/>
                </a:endParaRPr>
              </a:p>
              <a:p>
                <a:pPr marL="457200" marR="0" lvl="1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11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𝑿</m:t>
                        </m:r>
                      </m:e>
                      <m:sub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𝒍</m:t>
                        </m:r>
                      </m:sub>
                    </m:sSub>
                  </m:oMath>
                </a14:m>
                <a:r>
                  <a: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rPr>
                  <a:t>: Elements of the matrix </a:t>
                </a:r>
                <a14:m>
                  <m:oMath xmlns:m="http://schemas.openxmlformats.org/officeDocument/2006/math"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∆</m:t>
                    </m:r>
                    <m:sSub>
                      <m:sSubPr>
                        <m:ctrlPr>
                          <a:rPr kumimoji="0" lang="en-US" sz="11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𝑴</m:t>
                        </m:r>
                      </m:e>
                      <m:sub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𝒑</m:t>
                        </m:r>
                      </m:sub>
                    </m:sSub>
                  </m:oMath>
                </a14:m>
                <a:r>
                  <a: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rPr>
                  <a:t> for lines which are not 0.</a:t>
                </a:r>
              </a:p>
              <a:p>
                <a:pPr marL="457200" marR="0" lvl="1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rPr>
                  <a:t>Then concatenating them with </a:t>
                </a:r>
                <a14:m>
                  <m:oMath xmlns:m="http://schemas.openxmlformats.org/officeDocument/2006/math"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𝑿</m:t>
                    </m:r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={</m:t>
                    </m:r>
                    <m:sSub>
                      <m:sSubPr>
                        <m:ctrlPr>
                          <a:rPr kumimoji="0" lang="en-US" sz="11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𝑿</m:t>
                        </m:r>
                      </m:e>
                      <m:sub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𝒏</m:t>
                        </m:r>
                      </m:sub>
                    </m:sSub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, </m:t>
                    </m:r>
                    <m:sSub>
                      <m:sSubPr>
                        <m:ctrlPr>
                          <a:rPr kumimoji="0" lang="en-US" sz="11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𝑿</m:t>
                        </m:r>
                      </m:e>
                      <m:sub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𝒍</m:t>
                        </m:r>
                      </m:sub>
                    </m:sSub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}</m:t>
                    </m:r>
                  </m:oMath>
                </a14:m>
                <a:r>
                  <a: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rPr>
                  <a:t>. X is the input feature vector to the NN.</a:t>
                </a:r>
              </a:p>
              <a:p>
                <a:pPr marL="914400" marR="0" lvl="2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𝑿</m:t>
                    </m:r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∈</m:t>
                    </m:r>
                    <m:sSup>
                      <m:sSupPr>
                        <m:ctrlPr>
                          <a:rPr kumimoji="0" lang="en-US" sz="11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𝑹</m:t>
                        </m:r>
                      </m:e>
                      <m:sup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𝟏</m:t>
                        </m:r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×</m:t>
                        </m:r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𝒅</m:t>
                        </m:r>
                      </m:sup>
                    </m:sSup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,</m:t>
                    </m:r>
                  </m:oMath>
                </a14:m>
                <a:r>
                  <a: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Montserrat" panose="00000500000000000000" pitchFamily="2" charset="0"/>
                    <a:ea typeface="+mn-ea"/>
                    <a:cs typeface="+mn-cs"/>
                  </a:rPr>
                  <a:t>where d is sum of the length of the two features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11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𝑿</m:t>
                        </m:r>
                      </m:e>
                      <m:sub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𝒏</m:t>
                        </m:r>
                      </m:sub>
                    </m:sSub>
                    <m:r>
                      <a:rPr kumimoji="0" lang="en-US" sz="11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+mn-cs"/>
                      </a:rPr>
                      <m:t>, </m:t>
                    </m:r>
                    <m:sSub>
                      <m:sSubPr>
                        <m:ctrlPr>
                          <a:rPr kumimoji="0" lang="en-US" sz="1100" b="0" i="1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𝑿</m:t>
                        </m:r>
                      </m:e>
                      <m:sub>
                        <m:r>
                          <a:rPr kumimoji="0" lang="en-US" sz="1100" b="0" i="0" u="none" strike="noStrike" kern="1200" cap="none" spc="0" normalizeH="0" baseline="0" noProof="0">
                            <a:ln>
                              <a:noFill/>
                            </a:ln>
                            <a:solidFill>
                              <a:prstClr val="black">
                                <a:lumMod val="75000"/>
                                <a:lumOff val="25000"/>
                              </a:prst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𝒍</m:t>
                        </m:r>
                      </m:sub>
                    </m:sSub>
                  </m:oMath>
                </a14:m>
                <a:r>
                  <a:rPr kumimoji="0" 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Trebuchet MS" panose="020B0603020202020204"/>
                    <a:ea typeface="+mn-ea"/>
                    <a:cs typeface="+mn-cs"/>
                  </a:rPr>
                  <a:t>.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B030453-84D2-BFA5-621E-400CDFA34B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6341" y="3137842"/>
                <a:ext cx="7351337" cy="1015278"/>
              </a:xfrm>
              <a:prstGeom prst="rect">
                <a:avLst/>
              </a:prstGeom>
              <a:blipFill>
                <a:blip r:embed="rId5"/>
                <a:stretch>
                  <a:fillRect b="-48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200BC70E-60E0-7C2E-D78E-586F36802F49}"/>
              </a:ext>
            </a:extLst>
          </p:cNvPr>
          <p:cNvSpPr txBox="1"/>
          <p:nvPr/>
        </p:nvSpPr>
        <p:spPr>
          <a:xfrm>
            <a:off x="1719534" y="4546541"/>
            <a:ext cx="5120290" cy="461665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defTabSz="457200">
              <a:buClrTx/>
              <a:buFontTx/>
              <a:buNone/>
            </a:pPr>
            <a:r>
              <a:rPr lang="en-US" sz="1200" kern="1200">
                <a:solidFill>
                  <a:prstClr val="black">
                    <a:lumMod val="75000"/>
                    <a:lumOff val="25000"/>
                  </a:prstClr>
                </a:solidFill>
                <a:latin typeface="Montserrat" panose="00000500000000000000" pitchFamily="2" charset="0"/>
              </a:rPr>
              <a:t>Vectorized form of the features which also includes the effect of the adjacency matrix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69F2B3-3071-98E4-26BC-604BD7EC90B4}"/>
              </a:ext>
            </a:extLst>
          </p:cNvPr>
          <p:cNvCxnSpPr/>
          <p:nvPr/>
        </p:nvCxnSpPr>
        <p:spPr>
          <a:xfrm>
            <a:off x="4133385" y="4254333"/>
            <a:ext cx="0" cy="292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463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74"/>
          <p:cNvSpPr txBox="1">
            <a:spLocks noGrp="1"/>
          </p:cNvSpPr>
          <p:nvPr>
            <p:ph type="subTitle" idx="1"/>
          </p:nvPr>
        </p:nvSpPr>
        <p:spPr>
          <a:xfrm>
            <a:off x="2155965" y="1598398"/>
            <a:ext cx="18588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/>
              <a:t>Decision Tree</a:t>
            </a:r>
          </a:p>
        </p:txBody>
      </p:sp>
      <p:sp>
        <p:nvSpPr>
          <p:cNvPr id="552" name="Google Shape;552;p74"/>
          <p:cNvSpPr txBox="1">
            <a:spLocks noGrp="1"/>
          </p:cNvSpPr>
          <p:nvPr>
            <p:ph type="subTitle" idx="2"/>
          </p:nvPr>
        </p:nvSpPr>
        <p:spPr>
          <a:xfrm>
            <a:off x="4280516" y="1386157"/>
            <a:ext cx="4528368" cy="756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" dirty="0"/>
              <a:t>Easy to Understand and Visualize</a:t>
            </a:r>
          </a:p>
          <a:p>
            <a:pPr marL="285750" indent="-285750">
              <a:buFont typeface="Arial"/>
              <a:buChar char="•"/>
            </a:pPr>
            <a:r>
              <a:rPr lang="en" dirty="0"/>
              <a:t>Able to handle complex data patterns</a:t>
            </a:r>
          </a:p>
          <a:p>
            <a:pPr marL="285750" indent="-285750">
              <a:buFont typeface="Arial"/>
              <a:buChar char="•"/>
            </a:pPr>
            <a:r>
              <a:rPr lang="en" dirty="0"/>
              <a:t>Non- linear Decision Boundaries</a:t>
            </a:r>
          </a:p>
        </p:txBody>
      </p:sp>
      <p:sp>
        <p:nvSpPr>
          <p:cNvPr id="553" name="Google Shape;553;p74"/>
          <p:cNvSpPr txBox="1">
            <a:spLocks noGrp="1"/>
          </p:cNvSpPr>
          <p:nvPr>
            <p:ph type="title"/>
          </p:nvPr>
        </p:nvSpPr>
        <p:spPr>
          <a:xfrm>
            <a:off x="-73926" y="95893"/>
            <a:ext cx="3630256" cy="5868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Model Construction</a:t>
            </a:r>
          </a:p>
        </p:txBody>
      </p:sp>
      <p:sp>
        <p:nvSpPr>
          <p:cNvPr id="555" name="Google Shape;555;p74"/>
          <p:cNvSpPr txBox="1">
            <a:spLocks noGrp="1"/>
          </p:cNvSpPr>
          <p:nvPr>
            <p:ph type="subTitle" idx="3"/>
          </p:nvPr>
        </p:nvSpPr>
        <p:spPr>
          <a:xfrm>
            <a:off x="2158839" y="3797798"/>
            <a:ext cx="18588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/>
              <a:t>SVM</a:t>
            </a:r>
          </a:p>
        </p:txBody>
      </p:sp>
      <p:sp>
        <p:nvSpPr>
          <p:cNvPr id="556" name="Google Shape;556;p74"/>
          <p:cNvSpPr txBox="1">
            <a:spLocks noGrp="1"/>
          </p:cNvSpPr>
          <p:nvPr>
            <p:ph type="subTitle" idx="4"/>
          </p:nvPr>
        </p:nvSpPr>
        <p:spPr>
          <a:xfrm>
            <a:off x="4280516" y="3607552"/>
            <a:ext cx="4778053" cy="758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"/>
              <a:t>Classification Suitability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"/>
              <a:t>High-Dimensional Handling</a:t>
            </a:r>
          </a:p>
          <a:p>
            <a:pPr marL="285750" indent="-285750">
              <a:buFont typeface="Arial"/>
              <a:buChar char="•"/>
            </a:pPr>
            <a:r>
              <a:rPr lang="en"/>
              <a:t>Robust to Overfitting</a:t>
            </a:r>
          </a:p>
        </p:txBody>
      </p:sp>
      <p:sp>
        <p:nvSpPr>
          <p:cNvPr id="557" name="Google Shape;557;p74"/>
          <p:cNvSpPr txBox="1">
            <a:spLocks noGrp="1"/>
          </p:cNvSpPr>
          <p:nvPr>
            <p:ph type="subTitle" idx="5"/>
          </p:nvPr>
        </p:nvSpPr>
        <p:spPr>
          <a:xfrm>
            <a:off x="2153290" y="2701319"/>
            <a:ext cx="1858800" cy="44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/>
              <a:t>KNN</a:t>
            </a:r>
          </a:p>
        </p:txBody>
      </p:sp>
      <p:sp>
        <p:nvSpPr>
          <p:cNvPr id="558" name="Google Shape;558;p74"/>
          <p:cNvSpPr txBox="1">
            <a:spLocks noGrp="1"/>
          </p:cNvSpPr>
          <p:nvPr>
            <p:ph type="subTitle" idx="6"/>
          </p:nvPr>
        </p:nvSpPr>
        <p:spPr>
          <a:xfrm>
            <a:off x="4280516" y="2432161"/>
            <a:ext cx="4080954" cy="9433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"/>
              <a:t>Adaptability to new data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"/>
              <a:t>Low Training Time</a:t>
            </a:r>
          </a:p>
          <a:p>
            <a:pPr marL="285750" indent="-285750">
              <a:buFont typeface="Arial"/>
              <a:buChar char="•"/>
            </a:pPr>
            <a:r>
              <a:rPr lang="en"/>
              <a:t>Works well with High Dimensionality</a:t>
            </a:r>
          </a:p>
          <a:p>
            <a:pPr marL="0" indent="0"/>
            <a:endParaRPr lang="en"/>
          </a:p>
          <a:p>
            <a:pPr marL="0" indent="0"/>
            <a:endParaRPr lang="en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0903B7F-43DD-85D9-E876-E21410DF1727}"/>
              </a:ext>
            </a:extLst>
          </p:cNvPr>
          <p:cNvGrpSpPr/>
          <p:nvPr/>
        </p:nvGrpSpPr>
        <p:grpSpPr>
          <a:xfrm>
            <a:off x="2566510" y="1555289"/>
            <a:ext cx="1043425" cy="2746584"/>
            <a:chOff x="3188047" y="1651398"/>
            <a:chExt cx="1043425" cy="2591225"/>
          </a:xfrm>
        </p:grpSpPr>
        <p:cxnSp>
          <p:nvCxnSpPr>
            <p:cNvPr id="561" name="Google Shape;561;p74"/>
            <p:cNvCxnSpPr/>
            <p:nvPr/>
          </p:nvCxnSpPr>
          <p:spPr>
            <a:xfrm rot="10800000" flipH="1">
              <a:off x="3188047" y="1651398"/>
              <a:ext cx="1043400" cy="48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2" name="Google Shape;562;p74"/>
            <p:cNvCxnSpPr/>
            <p:nvPr/>
          </p:nvCxnSpPr>
          <p:spPr>
            <a:xfrm rot="10800000" flipH="1">
              <a:off x="3188047" y="2165173"/>
              <a:ext cx="1043400" cy="48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3" name="Google Shape;563;p74"/>
            <p:cNvCxnSpPr/>
            <p:nvPr/>
          </p:nvCxnSpPr>
          <p:spPr>
            <a:xfrm rot="10800000" flipH="1">
              <a:off x="3188047" y="2687723"/>
              <a:ext cx="1043400" cy="48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4" name="Google Shape;564;p74"/>
            <p:cNvCxnSpPr/>
            <p:nvPr/>
          </p:nvCxnSpPr>
          <p:spPr>
            <a:xfrm rot="10800000" flipH="1">
              <a:off x="3188047" y="3201498"/>
              <a:ext cx="1043400" cy="48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5" name="Google Shape;565;p74"/>
            <p:cNvCxnSpPr/>
            <p:nvPr/>
          </p:nvCxnSpPr>
          <p:spPr>
            <a:xfrm rot="10800000" flipH="1">
              <a:off x="3188047" y="3724048"/>
              <a:ext cx="1043400" cy="48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6" name="Google Shape;566;p74"/>
            <p:cNvCxnSpPr/>
            <p:nvPr/>
          </p:nvCxnSpPr>
          <p:spPr>
            <a:xfrm rot="10800000" flipH="1">
              <a:off x="3188072" y="4237823"/>
              <a:ext cx="1043400" cy="48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Picture 1" descr="A diagram of decision tree&#10;&#10;Description automatically generated">
            <a:extLst>
              <a:ext uri="{FF2B5EF4-FFF2-40B4-BE49-F238E27FC236}">
                <a16:creationId xmlns:a16="http://schemas.microsoft.com/office/drawing/2014/main" id="{560385D3-66AF-58C8-A7B6-9E468C49FB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20363" y="1459325"/>
            <a:ext cx="1433343" cy="901969"/>
          </a:xfrm>
          <a:prstGeom prst="rect">
            <a:avLst/>
          </a:prstGeom>
        </p:spPr>
      </p:pic>
      <p:pic>
        <p:nvPicPr>
          <p:cNvPr id="5" name="Picture 4" descr="A diagram of a diagram&#10;&#10;Description automatically generated">
            <a:extLst>
              <a:ext uri="{FF2B5EF4-FFF2-40B4-BE49-F238E27FC236}">
                <a16:creationId xmlns:a16="http://schemas.microsoft.com/office/drawing/2014/main" id="{1710BEEF-8C45-B44F-3D96-9E222CCA40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06571" y="2592106"/>
            <a:ext cx="1326243" cy="784892"/>
          </a:xfrm>
          <a:prstGeom prst="rect">
            <a:avLst/>
          </a:prstGeom>
        </p:spPr>
      </p:pic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2C855C5-189E-DC1B-37A7-F82F0EBA44C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16703" y="3568567"/>
            <a:ext cx="1640404" cy="8856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6341C5F-CCD5-E434-BE36-D3B3A1BED1BE}"/>
              </a:ext>
            </a:extLst>
          </p:cNvPr>
          <p:cNvSpPr txBox="1"/>
          <p:nvPr/>
        </p:nvSpPr>
        <p:spPr>
          <a:xfrm>
            <a:off x="315821" y="762709"/>
            <a:ext cx="815714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We chose classification model for our problem as we are trying to efficiently categorize failure onset times into Urgent, Relative Urgent, and Non-Urgent classes.</a:t>
            </a:r>
          </a:p>
        </p:txBody>
      </p:sp>
      <p:pic>
        <p:nvPicPr>
          <p:cNvPr id="4" name="Graphic 3" descr="Illustrator outline">
            <a:extLst>
              <a:ext uri="{FF2B5EF4-FFF2-40B4-BE49-F238E27FC236}">
                <a16:creationId xmlns:a16="http://schemas.microsoft.com/office/drawing/2014/main" id="{5420B736-53E8-E8C3-BD0A-AE9FAEA1B3E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476247" y="91740"/>
            <a:ext cx="583532" cy="59105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97"/>
          <p:cNvSpPr txBox="1">
            <a:spLocks noGrp="1"/>
          </p:cNvSpPr>
          <p:nvPr>
            <p:ph type="title"/>
          </p:nvPr>
        </p:nvSpPr>
        <p:spPr>
          <a:xfrm>
            <a:off x="713225" y="1220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Model Evaluation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6F99BA-53D3-1562-C245-59E24334A8A1}"/>
              </a:ext>
            </a:extLst>
          </p:cNvPr>
          <p:cNvSpPr txBox="1"/>
          <p:nvPr/>
        </p:nvSpPr>
        <p:spPr>
          <a:xfrm>
            <a:off x="726177" y="493877"/>
            <a:ext cx="7519305" cy="27084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latin typeface="Montserrat"/>
              </a:rPr>
              <a:t>Evaluation Metrics for the Models</a:t>
            </a:r>
            <a:endParaRPr lang="en-US">
              <a:latin typeface="Montserrat"/>
            </a:endParaRP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-US" sz="1200" b="1">
                <a:latin typeface="Montserrat"/>
              </a:rPr>
              <a:t>Accuracy</a:t>
            </a:r>
            <a:r>
              <a:rPr lang="en-US" sz="1200">
                <a:latin typeface="Montserrat"/>
              </a:rPr>
              <a:t>: The overall proportion of correctly predicted instances across all classes.</a:t>
            </a: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-US" sz="1200" b="1">
                <a:latin typeface="Montserrat"/>
              </a:rPr>
              <a:t>Precision (per class)</a:t>
            </a:r>
            <a:r>
              <a:rPr lang="en-US" sz="1200">
                <a:latin typeface="Montserrat"/>
              </a:rPr>
              <a:t>: The number of true positives for each class divided by the number of instances predicted as that class. It shows the reliability of predictions for each class.</a:t>
            </a: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-US" sz="1200" b="1">
                <a:latin typeface="Montserrat"/>
              </a:rPr>
              <a:t>Recall (per class)</a:t>
            </a:r>
            <a:r>
              <a:rPr lang="en-US" sz="1200">
                <a:latin typeface="Montserrat"/>
              </a:rPr>
              <a:t>: The number of true positives for each class divided by the actual number of instances in that class. It reflects the model’s ability to identify each class correctly.</a:t>
            </a: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-US" sz="1200" b="1">
                <a:latin typeface="Montserrat"/>
              </a:rPr>
              <a:t>F1-Score</a:t>
            </a:r>
            <a:r>
              <a:rPr lang="en-US" sz="1200">
                <a:latin typeface="Montserrat"/>
              </a:rPr>
              <a:t>: The harmonic mean of Precision and Recall for each class. A balanced measure when Precision and Recall need to be optimized together.</a:t>
            </a: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-US" sz="1200" b="1">
                <a:latin typeface="Montserrat"/>
              </a:rPr>
              <a:t>Confusion Matrix</a:t>
            </a:r>
            <a:r>
              <a:rPr lang="en-US" sz="1200">
                <a:latin typeface="Montserrat"/>
              </a:rPr>
              <a:t>: Helps visualize the misclassifications between the classes.</a:t>
            </a:r>
          </a:p>
          <a:p>
            <a:pPr algn="l"/>
            <a:endParaRPr lang="en-US" sz="1200">
              <a:latin typeface="Montserra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6C7923-AE95-FE2E-8AF7-AE19F130618A}"/>
              </a:ext>
            </a:extLst>
          </p:cNvPr>
          <p:cNvSpPr txBox="1"/>
          <p:nvPr/>
        </p:nvSpPr>
        <p:spPr>
          <a:xfrm>
            <a:off x="731279" y="3196665"/>
            <a:ext cx="7519304" cy="18672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latin typeface="Montserrat"/>
              </a:rPr>
              <a:t>Key Takeaways</a:t>
            </a:r>
            <a:r>
              <a:rPr lang="en-US" dirty="0">
                <a:latin typeface="Montserrat"/>
              </a:rPr>
              <a:t>:</a:t>
            </a: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-US" sz="1200" b="1" dirty="0">
                <a:latin typeface="Montserrat"/>
              </a:rPr>
              <a:t>Decision Tree (Baseline)</a:t>
            </a:r>
            <a:r>
              <a:rPr lang="en-US" sz="1200" dirty="0">
                <a:latin typeface="Montserrat"/>
              </a:rPr>
              <a:t>: Good starting point with 70% accuracy.</a:t>
            </a:r>
            <a:endParaRPr lang="en-US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-US" sz="1200" b="1" dirty="0">
                <a:latin typeface="Montserrat"/>
              </a:rPr>
              <a:t>KNN</a:t>
            </a:r>
            <a:r>
              <a:rPr lang="en-US" sz="1200" dirty="0">
                <a:latin typeface="Montserrat"/>
              </a:rPr>
              <a:t>: Provides slight improvement in accuracy (72%).</a:t>
            </a:r>
            <a:endParaRPr lang="en-US" dirty="0">
              <a:latin typeface="Montserrat"/>
            </a:endParaRPr>
          </a:p>
          <a:p>
            <a:pPr marL="285750" indent="-285750">
              <a:lnSpc>
                <a:spcPct val="150000"/>
              </a:lnSpc>
              <a:buChar char="•"/>
            </a:pPr>
            <a:r>
              <a:rPr lang="en-US" sz="1200" b="1" dirty="0">
                <a:latin typeface="Montserrat"/>
              </a:rPr>
              <a:t>SVM</a:t>
            </a:r>
            <a:r>
              <a:rPr lang="en-US" sz="1200" dirty="0">
                <a:latin typeface="Montserrat"/>
              </a:rPr>
              <a:t>: Outperforms both Decision Tree and KNN, achieving an 84% accuracy, indicating it’s the most effective model amongst these three for predicting cascading failure onset times in this multi-class classification task.</a:t>
            </a:r>
            <a:endParaRPr lang="en-US" dirty="0">
              <a:latin typeface="Montserrat"/>
            </a:endParaRPr>
          </a:p>
          <a:p>
            <a:endParaRPr lang="en-US" sz="1200">
              <a:latin typeface="Montserrat"/>
            </a:endParaRPr>
          </a:p>
        </p:txBody>
      </p:sp>
      <p:pic>
        <p:nvPicPr>
          <p:cNvPr id="5" name="Graphic 4" descr="Presentation with pie chart with solid fill">
            <a:extLst>
              <a:ext uri="{FF2B5EF4-FFF2-40B4-BE49-F238E27FC236}">
                <a16:creationId xmlns:a16="http://schemas.microsoft.com/office/drawing/2014/main" id="{FD5BAC29-CF93-B362-BB05-EF53C750D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2375" y="-854"/>
            <a:ext cx="658505" cy="6670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73"/>
          <p:cNvSpPr txBox="1">
            <a:spLocks noGrp="1"/>
          </p:cNvSpPr>
          <p:nvPr>
            <p:ph type="title"/>
          </p:nvPr>
        </p:nvSpPr>
        <p:spPr>
          <a:xfrm>
            <a:off x="713225" y="581033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Model Results &amp; Insights</a:t>
            </a:r>
            <a:endParaRPr lang="en-US"/>
          </a:p>
        </p:txBody>
      </p:sp>
      <p:sp>
        <p:nvSpPr>
          <p:cNvPr id="534" name="Google Shape;534;p73"/>
          <p:cNvSpPr txBox="1">
            <a:spLocks noGrp="1"/>
          </p:cNvSpPr>
          <p:nvPr>
            <p:ph type="subTitle" idx="1"/>
          </p:nvPr>
        </p:nvSpPr>
        <p:spPr>
          <a:xfrm>
            <a:off x="653666" y="1168743"/>
            <a:ext cx="23145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b="1"/>
              <a:t>Decision Tree</a:t>
            </a:r>
          </a:p>
        </p:txBody>
      </p:sp>
      <p:sp>
        <p:nvSpPr>
          <p:cNvPr id="535" name="Google Shape;535;p73"/>
          <p:cNvSpPr txBox="1">
            <a:spLocks noGrp="1"/>
          </p:cNvSpPr>
          <p:nvPr>
            <p:ph type="subTitle" idx="2"/>
          </p:nvPr>
        </p:nvSpPr>
        <p:spPr>
          <a:xfrm>
            <a:off x="210847" y="1890082"/>
            <a:ext cx="3132010" cy="13622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/>
              <a:buChar char="•"/>
            </a:pPr>
            <a:r>
              <a:rPr lang="en" b="1"/>
              <a:t>Accuracy</a:t>
            </a:r>
            <a:r>
              <a:rPr lang="en"/>
              <a:t>: 70%</a:t>
            </a:r>
          </a:p>
          <a:p>
            <a:pPr algn="l">
              <a:buFont typeface="Arial"/>
              <a:buChar char="•"/>
            </a:pPr>
            <a:endParaRPr lang="en"/>
          </a:p>
          <a:p>
            <a:pPr algn="l">
              <a:buFont typeface="Arial"/>
              <a:buChar char="•"/>
            </a:pPr>
            <a:r>
              <a:rPr lang="en" b="1"/>
              <a:t>Key Insight</a:t>
            </a:r>
            <a:r>
              <a:rPr lang="en"/>
              <a:t>: Provides interpretable decision paths, highlighting critical factors (e.g., power flow differences) driving cascading failures.</a:t>
            </a:r>
          </a:p>
          <a:p>
            <a:pPr algn="l">
              <a:buFont typeface="Arial"/>
              <a:buChar char="•"/>
            </a:pPr>
            <a:endParaRPr lang="en"/>
          </a:p>
          <a:p>
            <a:pPr algn="l">
              <a:buFont typeface="Arial"/>
              <a:buChar char="•"/>
            </a:pPr>
            <a:r>
              <a:rPr lang="en" b="1"/>
              <a:t>Use Case</a:t>
            </a:r>
            <a:r>
              <a:rPr lang="en"/>
              <a:t>: Identify high-risk nodes and lines quickly.</a:t>
            </a:r>
          </a:p>
          <a:p>
            <a:pPr marL="285750" indent="-285750" algn="l">
              <a:buFont typeface="Arial"/>
              <a:buChar char="•"/>
            </a:pPr>
            <a:endParaRPr lang="en"/>
          </a:p>
        </p:txBody>
      </p:sp>
      <p:sp>
        <p:nvSpPr>
          <p:cNvPr id="536" name="Google Shape;536;p73"/>
          <p:cNvSpPr txBox="1">
            <a:spLocks noGrp="1"/>
          </p:cNvSpPr>
          <p:nvPr>
            <p:ph type="subTitle" idx="3"/>
          </p:nvPr>
        </p:nvSpPr>
        <p:spPr>
          <a:xfrm>
            <a:off x="3357975" y="1168743"/>
            <a:ext cx="23118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b="1"/>
              <a:t>KNN Classifier</a:t>
            </a:r>
            <a:endParaRPr lang="en-US" b="1"/>
          </a:p>
        </p:txBody>
      </p:sp>
      <p:sp>
        <p:nvSpPr>
          <p:cNvPr id="537" name="Google Shape;537;p73"/>
          <p:cNvSpPr txBox="1">
            <a:spLocks noGrp="1"/>
          </p:cNvSpPr>
          <p:nvPr>
            <p:ph type="subTitle" idx="4"/>
          </p:nvPr>
        </p:nvSpPr>
        <p:spPr>
          <a:xfrm>
            <a:off x="3233074" y="1890081"/>
            <a:ext cx="2886000" cy="13698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Char char="•"/>
            </a:pPr>
            <a:r>
              <a:rPr lang="en" b="1"/>
              <a:t>Accuracy</a:t>
            </a:r>
            <a:r>
              <a:rPr lang="en"/>
              <a:t>: 72%</a:t>
            </a:r>
            <a:endParaRPr lang="en-US"/>
          </a:p>
          <a:p>
            <a:pPr marL="285750" indent="-285750" algn="l">
              <a:buChar char="•"/>
            </a:pPr>
            <a:endParaRPr lang="en"/>
          </a:p>
          <a:p>
            <a:pPr marL="285750" indent="-285750" algn="l">
              <a:buChar char="•"/>
            </a:pPr>
            <a:r>
              <a:rPr lang="en" b="1"/>
              <a:t>Key Insight</a:t>
            </a:r>
            <a:r>
              <a:rPr lang="en"/>
              <a:t>: Achieved slightly better accuracy than the Decision Tree but lacks interpretability.</a:t>
            </a:r>
            <a:endParaRPr/>
          </a:p>
          <a:p>
            <a:pPr marL="285750" indent="-285750" algn="l">
              <a:buChar char="•"/>
            </a:pPr>
            <a:endParaRPr lang="en"/>
          </a:p>
          <a:p>
            <a:pPr marL="285750" indent="-285750" algn="l">
              <a:buChar char="•"/>
            </a:pPr>
            <a:r>
              <a:rPr lang="en" b="1"/>
              <a:t>Use Case</a:t>
            </a:r>
            <a:r>
              <a:rPr lang="en"/>
              <a:t>: Confirms predictions but less effective for actionable insights.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 lang="e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73"/>
          <p:cNvSpPr txBox="1">
            <a:spLocks noGrp="1"/>
          </p:cNvSpPr>
          <p:nvPr>
            <p:ph type="subTitle" idx="5"/>
          </p:nvPr>
        </p:nvSpPr>
        <p:spPr>
          <a:xfrm>
            <a:off x="6121406" y="1168743"/>
            <a:ext cx="2311800" cy="51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b="1"/>
              <a:t>SVM Classifier</a:t>
            </a:r>
            <a:endParaRPr lang="en-US" b="1"/>
          </a:p>
        </p:txBody>
      </p:sp>
      <p:sp>
        <p:nvSpPr>
          <p:cNvPr id="539" name="Google Shape;539;p73"/>
          <p:cNvSpPr txBox="1">
            <a:spLocks noGrp="1"/>
          </p:cNvSpPr>
          <p:nvPr>
            <p:ph type="subTitle" idx="6"/>
          </p:nvPr>
        </p:nvSpPr>
        <p:spPr>
          <a:xfrm>
            <a:off x="5919465" y="1799247"/>
            <a:ext cx="2897354" cy="13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Char char="•"/>
            </a:pPr>
            <a:r>
              <a:rPr lang="en" b="1"/>
              <a:t>Accuracy</a:t>
            </a:r>
            <a:r>
              <a:rPr lang="en"/>
              <a:t>: 84%</a:t>
            </a:r>
            <a:endParaRPr lang="en-US"/>
          </a:p>
          <a:p>
            <a:pPr marL="285750" indent="-285750" algn="l">
              <a:buChar char="•"/>
            </a:pPr>
            <a:endParaRPr lang="en"/>
          </a:p>
          <a:p>
            <a:pPr marL="285750" indent="-285750" algn="l">
              <a:buChar char="•"/>
            </a:pPr>
            <a:r>
              <a:rPr lang="en" b="1"/>
              <a:t>Key Insight</a:t>
            </a:r>
            <a:r>
              <a:rPr lang="en"/>
              <a:t>: Models complex decision boundaries with the highest accuracy among the three models.</a:t>
            </a:r>
          </a:p>
          <a:p>
            <a:pPr marL="285750" indent="-285750" algn="l">
              <a:buChar char="•"/>
            </a:pPr>
            <a:endParaRPr lang="en"/>
          </a:p>
          <a:p>
            <a:pPr marL="285750" indent="-285750" algn="l">
              <a:buChar char="•"/>
            </a:pPr>
            <a:r>
              <a:rPr lang="en" b="1"/>
              <a:t>Use Case</a:t>
            </a:r>
            <a:r>
              <a:rPr lang="en"/>
              <a:t>: Ideal for high-stakes scenarios requiring precise predictions.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 lang="en"/>
          </a:p>
        </p:txBody>
      </p:sp>
      <p:cxnSp>
        <p:nvCxnSpPr>
          <p:cNvPr id="540" name="Google Shape;540;p73"/>
          <p:cNvCxnSpPr/>
          <p:nvPr/>
        </p:nvCxnSpPr>
        <p:spPr>
          <a:xfrm rot="10800000" flipH="1">
            <a:off x="6695051" y="1714602"/>
            <a:ext cx="1043400" cy="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1" name="Google Shape;541;p73"/>
          <p:cNvCxnSpPr/>
          <p:nvPr/>
        </p:nvCxnSpPr>
        <p:spPr>
          <a:xfrm rot="10800000" flipH="1">
            <a:off x="3959379" y="1756221"/>
            <a:ext cx="1043400" cy="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2" name="Google Shape;542;p73"/>
          <p:cNvCxnSpPr/>
          <p:nvPr/>
        </p:nvCxnSpPr>
        <p:spPr>
          <a:xfrm rot="10800000" flipH="1">
            <a:off x="1255154" y="1775145"/>
            <a:ext cx="1043400" cy="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Graphic 2" descr="Presentation with pie chart with solid fill">
            <a:extLst>
              <a:ext uri="{FF2B5EF4-FFF2-40B4-BE49-F238E27FC236}">
                <a16:creationId xmlns:a16="http://schemas.microsoft.com/office/drawing/2014/main" id="{3B9BB094-9BBB-47A1-6D2E-FBA3107DFC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53180" y="67337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908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C372DA4-4BC8-07BF-DF3D-0400DA2F0063}"/>
              </a:ext>
            </a:extLst>
          </p:cNvPr>
          <p:cNvSpPr/>
          <p:nvPr/>
        </p:nvSpPr>
        <p:spPr>
          <a:xfrm>
            <a:off x="167571" y="132301"/>
            <a:ext cx="8819552" cy="48805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>
              <a:cs typeface="Arial"/>
            </a:endParaRPr>
          </a:p>
        </p:txBody>
      </p:sp>
      <p:sp>
        <p:nvSpPr>
          <p:cNvPr id="518" name="Google Shape;518;p72"/>
          <p:cNvSpPr txBox="1">
            <a:spLocks noGrp="1"/>
          </p:cNvSpPr>
          <p:nvPr>
            <p:ph type="title"/>
          </p:nvPr>
        </p:nvSpPr>
        <p:spPr>
          <a:xfrm>
            <a:off x="709440" y="119291"/>
            <a:ext cx="77175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Business Value &amp; Recommendations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519" name="Google Shape;519;p72"/>
          <p:cNvSpPr txBox="1">
            <a:spLocks noGrp="1"/>
          </p:cNvSpPr>
          <p:nvPr>
            <p:ph type="subTitle" idx="1"/>
          </p:nvPr>
        </p:nvSpPr>
        <p:spPr>
          <a:xfrm>
            <a:off x="329615" y="717371"/>
            <a:ext cx="4761046" cy="4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" b="1"/>
              <a:t>Answering the Proposed Questions</a:t>
            </a:r>
            <a:endParaRPr lang="en-US" b="1"/>
          </a:p>
        </p:txBody>
      </p:sp>
      <p:sp>
        <p:nvSpPr>
          <p:cNvPr id="520" name="Google Shape;520;p72"/>
          <p:cNvSpPr txBox="1">
            <a:spLocks noGrp="1"/>
          </p:cNvSpPr>
          <p:nvPr>
            <p:ph type="subTitle" idx="2"/>
          </p:nvPr>
        </p:nvSpPr>
        <p:spPr>
          <a:xfrm>
            <a:off x="417231" y="1032215"/>
            <a:ext cx="7879695" cy="12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" b="1"/>
              <a:t>Prediction of Onset Time</a:t>
            </a:r>
            <a:r>
              <a:rPr lang="en"/>
              <a:t>: Models classify cascading failure urgency effectively, enabling focus on critical scenarios.</a:t>
            </a:r>
            <a:endParaRPr lang="en-US"/>
          </a:p>
          <a:p>
            <a:pPr marL="285750" indent="-285750" algn="l">
              <a:buFont typeface="Arial"/>
              <a:buChar char="•"/>
            </a:pPr>
            <a:r>
              <a:rPr lang="en" b="1"/>
              <a:t>Critical Features</a:t>
            </a:r>
            <a:r>
              <a:rPr lang="en"/>
              <a:t>: Decision Tree identifies power flow differences as key drivers of failures, offering actionable insights.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521" name="Google Shape;521;p72"/>
          <p:cNvSpPr txBox="1">
            <a:spLocks noGrp="1"/>
          </p:cNvSpPr>
          <p:nvPr>
            <p:ph type="subTitle" idx="3"/>
          </p:nvPr>
        </p:nvSpPr>
        <p:spPr>
          <a:xfrm>
            <a:off x="-136340" y="1908530"/>
            <a:ext cx="3005400" cy="4579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b="1"/>
              <a:t>Business Value</a:t>
            </a:r>
            <a:endParaRPr lang="en-US" b="1"/>
          </a:p>
        </p:txBody>
      </p:sp>
      <p:sp>
        <p:nvSpPr>
          <p:cNvPr id="522" name="Google Shape;522;p72"/>
          <p:cNvSpPr txBox="1">
            <a:spLocks noGrp="1"/>
          </p:cNvSpPr>
          <p:nvPr>
            <p:ph type="subTitle" idx="4"/>
          </p:nvPr>
        </p:nvSpPr>
        <p:spPr>
          <a:xfrm>
            <a:off x="417099" y="2080597"/>
            <a:ext cx="8144630" cy="3798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endParaRPr lang="en" sz="1200" b="1"/>
          </a:p>
          <a:p>
            <a:pPr marL="285750" indent="-285750" algn="l">
              <a:buFont typeface="Arial"/>
              <a:buChar char="•"/>
            </a:pPr>
            <a:r>
              <a:rPr lang="en" b="1"/>
              <a:t>Decision Tree</a:t>
            </a:r>
            <a:r>
              <a:rPr lang="en"/>
              <a:t>: Clear interpretability for identifying high-risk areas and prioritizing interventions.</a:t>
            </a:r>
            <a:endParaRPr lang="en" b="1"/>
          </a:p>
          <a:p>
            <a:pPr marL="285750" indent="-285750" algn="l">
              <a:buFont typeface="Arial"/>
              <a:buChar char="•"/>
            </a:pPr>
            <a:r>
              <a:rPr lang="en" b="1"/>
              <a:t>SVM</a:t>
            </a:r>
            <a:r>
              <a:rPr lang="en"/>
              <a:t>: Highest accuracy (84%) for reliable predictions in critical, high-stakes scenarios.</a:t>
            </a:r>
            <a:endParaRPr lang="en" b="1"/>
          </a:p>
          <a:p>
            <a:pPr marL="285750" indent="-285750" algn="l">
              <a:buFont typeface="Arial"/>
              <a:buChar char="•"/>
            </a:pPr>
            <a:r>
              <a:rPr lang="en" b="1"/>
              <a:t>KNN</a:t>
            </a:r>
            <a:r>
              <a:rPr lang="en"/>
              <a:t>: Supports validation of predictions but lacks interpretability</a:t>
            </a:r>
            <a:r>
              <a:rPr lang="en" sz="1200"/>
              <a:t>.</a:t>
            </a: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 sz="1200"/>
          </a:p>
        </p:txBody>
      </p:sp>
      <p:sp>
        <p:nvSpPr>
          <p:cNvPr id="5" name="Google Shape;519;p72">
            <a:extLst>
              <a:ext uri="{FF2B5EF4-FFF2-40B4-BE49-F238E27FC236}">
                <a16:creationId xmlns:a16="http://schemas.microsoft.com/office/drawing/2014/main" id="{423BAE41-AFF0-E436-9E45-38CA9B1B95B9}"/>
              </a:ext>
            </a:extLst>
          </p:cNvPr>
          <p:cNvSpPr txBox="1">
            <a:spLocks/>
          </p:cNvSpPr>
          <p:nvPr/>
        </p:nvSpPr>
        <p:spPr>
          <a:xfrm>
            <a:off x="571536" y="3251509"/>
            <a:ext cx="4761046" cy="4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" b="1"/>
              <a:t>Recommendations</a:t>
            </a:r>
            <a:endParaRPr lang="en-US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88243E-935D-4616-91AB-B09C7DDB3849}"/>
              </a:ext>
            </a:extLst>
          </p:cNvPr>
          <p:cNvSpPr txBox="1"/>
          <p:nvPr/>
        </p:nvSpPr>
        <p:spPr>
          <a:xfrm>
            <a:off x="414130" y="3586369"/>
            <a:ext cx="8299173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b="1">
                <a:latin typeface="Montserrat"/>
              </a:rPr>
              <a:t>Deploy SVM</a:t>
            </a:r>
            <a:r>
              <a:rPr lang="en-US">
                <a:latin typeface="Montserrat"/>
              </a:rPr>
              <a:t> for critical decision-making scenarios requiring high accuracy.</a:t>
            </a:r>
          </a:p>
          <a:p>
            <a:pPr marL="285750" indent="-285750">
              <a:buChar char="•"/>
            </a:pPr>
            <a:r>
              <a:rPr lang="en-US" b="1">
                <a:latin typeface="Montserrat"/>
              </a:rPr>
              <a:t>Use Decision Tree</a:t>
            </a:r>
            <a:r>
              <a:rPr lang="en-US">
                <a:latin typeface="Montserrat"/>
              </a:rPr>
              <a:t> for interpretability and actionable insights to mitigate risks.</a:t>
            </a:r>
          </a:p>
          <a:p>
            <a:pPr marL="285750" indent="-285750">
              <a:buChar char="•"/>
            </a:pPr>
            <a:r>
              <a:rPr lang="en-US" b="1">
                <a:latin typeface="Montserrat"/>
              </a:rPr>
              <a:t>Integrate Both Models</a:t>
            </a:r>
            <a:r>
              <a:rPr lang="en-US">
                <a:latin typeface="Montserrat"/>
              </a:rPr>
              <a:t> into a unified real-time system for grid stability.</a:t>
            </a:r>
          </a:p>
          <a:p>
            <a:pPr marL="285750" indent="-285750">
              <a:buChar char="•"/>
            </a:pPr>
            <a:r>
              <a:rPr lang="en-US">
                <a:latin typeface="Montserrat"/>
              </a:rPr>
              <a:t>Validate with real-world data and explore ensemble methods for balanced performance.</a:t>
            </a:r>
          </a:p>
          <a:p>
            <a:pPr algn="l"/>
            <a:endParaRPr lang="en-US"/>
          </a:p>
        </p:txBody>
      </p:sp>
      <p:pic>
        <p:nvPicPr>
          <p:cNvPr id="7" name="Graphic 6" descr="Electric Tower outline">
            <a:extLst>
              <a:ext uri="{FF2B5EF4-FFF2-40B4-BE49-F238E27FC236}">
                <a16:creationId xmlns:a16="http://schemas.microsoft.com/office/drawing/2014/main" id="{DD9690FF-9D9D-08E7-AD5E-9B7634C1F9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39012" y="479531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Green Slides by Slidesgo">
  <a:themeElements>
    <a:clrScheme name="Simple Light">
      <a:dk1>
        <a:srgbClr val="000000"/>
      </a:dk1>
      <a:lt1>
        <a:srgbClr val="FFFFFF"/>
      </a:lt1>
      <a:dk2>
        <a:srgbClr val="A6BFA5"/>
      </a:dk2>
      <a:lt2>
        <a:srgbClr val="C9D8C8"/>
      </a:lt2>
      <a:accent1>
        <a:srgbClr val="161922"/>
      </a:accent1>
      <a:accent2>
        <a:srgbClr val="FFFFFF"/>
      </a:accent2>
      <a:accent3>
        <a:srgbClr val="A6BFA5"/>
      </a:accent3>
      <a:accent4>
        <a:srgbClr val="C9D8C8"/>
      </a:accent4>
      <a:accent5>
        <a:srgbClr val="000000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10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Minimalist Green Slides by Slidesgo</vt:lpstr>
      <vt:lpstr>Predicting Cascading Failure Onset in Power Systems: A Comparative Analysis of Decision Tree, SVM, and KNN Models</vt:lpstr>
      <vt:lpstr>Targeted Industry</vt:lpstr>
      <vt:lpstr>Definition of the onset time</vt:lpstr>
      <vt:lpstr>General Info</vt:lpstr>
      <vt:lpstr>∆M_p=M_(p,N)-M_(p,N-k)</vt:lpstr>
      <vt:lpstr>Model Construction</vt:lpstr>
      <vt:lpstr>Model Evaluation</vt:lpstr>
      <vt:lpstr>Model Results &amp; Insights</vt:lpstr>
      <vt:lpstr>Business Value &amp; Recommendations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9</cp:revision>
  <dcterms:modified xsi:type="dcterms:W3CDTF">2024-11-18T12:43:34Z</dcterms:modified>
</cp:coreProperties>
</file>